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9256" autoAdjust="0"/>
  </p:normalViewPr>
  <p:slideViewPr>
    <p:cSldViewPr>
      <p:cViewPr varScale="1">
        <p:scale>
          <a:sx n="71" d="100"/>
          <a:sy n="71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1536"/>
    </p:cViewPr>
  </p:sorterViewPr>
  <p:notesViewPr>
    <p:cSldViewPr>
      <p:cViewPr varScale="1">
        <p:scale>
          <a:sx n="57" d="100"/>
          <a:sy n="57" d="100"/>
        </p:scale>
        <p:origin x="-250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CB25A-C40C-49D1-A57B-08F166659D8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3905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AA5DB-7BF9-44BB-9966-FE44B3B65B74}" type="datetimeFigureOut">
              <a:rPr lang="fr-BE" smtClean="0"/>
              <a:t>6/11/2011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7B173-358B-471C-A71F-62783FAA5BAF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339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8173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0405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fr-BE" smtClean="0"/>
              <a:t>Create a new WPF project</a:t>
            </a:r>
          </a:p>
          <a:p>
            <a:pPr marL="228600" indent="-228600">
              <a:buAutoNum type="arabicPeriod"/>
            </a:pPr>
            <a:r>
              <a:rPr lang="fr-BE" smtClean="0"/>
              <a:t>Add a new Item "ADO.NET Entity Data Model"</a:t>
            </a:r>
          </a:p>
          <a:p>
            <a:pPr marL="228600" indent="-228600">
              <a:buAutoNum type="arabicPeriod"/>
            </a:pPr>
            <a:r>
              <a:rPr lang="fr-BE" smtClean="0"/>
              <a:t>Connect</a:t>
            </a:r>
            <a:r>
              <a:rPr lang="fr-BE" baseline="0" smtClean="0"/>
              <a:t> to a SQL Server Database (ex. DataSource="</a:t>
            </a:r>
            <a:r>
              <a:rPr lang="fr-B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tcp:AL-XPPROEN\SQLEXPRESS, 1433", Initial Catalog=Scott)</a:t>
            </a:r>
          </a:p>
          <a:p>
            <a:pPr marL="228600" indent="-228600">
              <a:buAutoNum type="arabicPeriod"/>
            </a:pPr>
            <a:r>
              <a:rPr lang="fr-B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fr-BE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EMP &amp; DEPT</a:t>
            </a:r>
          </a:p>
          <a:p>
            <a:pPr marL="228600" indent="-228600">
              <a:buAutoNum type="arabicPeriod"/>
            </a:pPr>
            <a:endParaRPr lang="fr-BE" sz="1200" kern="1200" baseline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400" b="1" smtClean="0">
                <a:solidFill>
                  <a:srgbClr val="0000FF"/>
                </a:solidFill>
                <a:latin typeface="CordiaUPC" pitchFamily="34" charset="-34"/>
                <a:cs typeface="CordiaUPC" pitchFamily="34" charset="-34"/>
              </a:rPr>
              <a:t>using</a:t>
            </a:r>
            <a:r>
              <a:rPr lang="en-US" sz="1400" b="1" smtClean="0">
                <a:solidFill>
                  <a:prstClr val="black"/>
                </a:solidFill>
                <a:latin typeface="CordiaUPC" pitchFamily="34" charset="-34"/>
                <a:cs typeface="CordiaUPC" pitchFamily="34" charset="-34"/>
              </a:rPr>
              <a:t> (Data.</a:t>
            </a:r>
            <a:r>
              <a:rPr lang="en-US" sz="1400" b="1" smtClean="0">
                <a:solidFill>
                  <a:srgbClr val="2B91AF"/>
                </a:solidFill>
                <a:latin typeface="CordiaUPC" pitchFamily="34" charset="-34"/>
                <a:cs typeface="CordiaUPC" pitchFamily="34" charset="-34"/>
              </a:rPr>
              <a:t>ScottEntities</a:t>
            </a:r>
            <a:r>
              <a:rPr lang="en-US" sz="1400" b="1" smtClean="0">
                <a:solidFill>
                  <a:prstClr val="black"/>
                </a:solidFill>
                <a:latin typeface="CordiaUPC" pitchFamily="34" charset="-34"/>
                <a:cs typeface="CordiaUPC" pitchFamily="34" charset="-34"/>
              </a:rPr>
              <a:t> scott = </a:t>
            </a:r>
            <a:r>
              <a:rPr lang="en-US" sz="1400" b="1" smtClean="0">
                <a:solidFill>
                  <a:srgbClr val="0000FF"/>
                </a:solidFill>
                <a:latin typeface="CordiaUPC" pitchFamily="34" charset="-34"/>
                <a:cs typeface="CordiaUPC" pitchFamily="34" charset="-34"/>
              </a:rPr>
              <a:t>new</a:t>
            </a:r>
            <a:r>
              <a:rPr lang="en-US" sz="1400" b="1" smtClean="0">
                <a:solidFill>
                  <a:prstClr val="black"/>
                </a:solidFill>
                <a:latin typeface="CordiaUPC" pitchFamily="34" charset="-34"/>
                <a:cs typeface="CordiaUPC" pitchFamily="34" charset="-34"/>
              </a:rPr>
              <a:t> Data.</a:t>
            </a:r>
            <a:r>
              <a:rPr lang="en-US" sz="1400" b="1" smtClean="0">
                <a:solidFill>
                  <a:srgbClr val="2B91AF"/>
                </a:solidFill>
                <a:latin typeface="CordiaUPC" pitchFamily="34" charset="-34"/>
                <a:cs typeface="CordiaUPC" pitchFamily="34" charset="-34"/>
              </a:rPr>
              <a:t>ScottEntities</a:t>
            </a:r>
            <a:r>
              <a:rPr lang="en-US" sz="1400" b="1" smtClean="0">
                <a:solidFill>
                  <a:prstClr val="black"/>
                </a:solidFill>
                <a:latin typeface="CordiaUPC" pitchFamily="34" charset="-34"/>
                <a:cs typeface="CordiaUPC" pitchFamily="34" charset="-34"/>
              </a:rPr>
              <a:t>())</a:t>
            </a:r>
          </a:p>
          <a:p>
            <a:r>
              <a:rPr lang="fr-BE" sz="1400" b="1" smtClean="0">
                <a:solidFill>
                  <a:prstClr val="black"/>
                </a:solidFill>
                <a:latin typeface="CordiaUPC" pitchFamily="34" charset="-34"/>
                <a:cs typeface="CordiaUPC" pitchFamily="34" charset="-34"/>
              </a:rPr>
              <a:t>{</a:t>
            </a:r>
          </a:p>
          <a:p>
            <a:r>
              <a:rPr lang="fr-BE" sz="1400" b="1" smtClean="0">
                <a:solidFill>
                  <a:prstClr val="black"/>
                </a:solidFill>
                <a:latin typeface="CordiaUPC" pitchFamily="34" charset="-34"/>
                <a:cs typeface="CordiaUPC" pitchFamily="34" charset="-34"/>
              </a:rPr>
              <a:t>   Data.</a:t>
            </a:r>
            <a:r>
              <a:rPr lang="fr-BE" sz="1400" b="1" smtClean="0">
                <a:solidFill>
                  <a:srgbClr val="2B91AF"/>
                </a:solidFill>
                <a:latin typeface="CordiaUPC" pitchFamily="34" charset="-34"/>
                <a:cs typeface="CordiaUPC" pitchFamily="34" charset="-34"/>
              </a:rPr>
              <a:t>EMP</a:t>
            </a:r>
            <a:r>
              <a:rPr lang="fr-BE" sz="1400" b="1" smtClean="0">
                <a:solidFill>
                  <a:prstClr val="black"/>
                </a:solidFill>
                <a:latin typeface="CordiaUPC" pitchFamily="34" charset="-34"/>
                <a:cs typeface="CordiaUPC" pitchFamily="34" charset="-34"/>
              </a:rPr>
              <a:t> emp = scott.EMPs.OrderByDescending(e =&gt; e.SAL).First();</a:t>
            </a:r>
          </a:p>
          <a:p>
            <a:r>
              <a:rPr lang="fr-BE" sz="1400" b="1" smtClean="0">
                <a:solidFill>
                  <a:prstClr val="black"/>
                </a:solidFill>
                <a:latin typeface="CordiaUPC" pitchFamily="34" charset="-34"/>
                <a:cs typeface="CordiaUPC" pitchFamily="34" charset="-34"/>
              </a:rPr>
              <a:t>   </a:t>
            </a:r>
            <a:r>
              <a:rPr lang="fr-BE" sz="1400" b="1" smtClean="0">
                <a:solidFill>
                  <a:srgbClr val="2B91AF"/>
                </a:solidFill>
                <a:latin typeface="CordiaUPC" pitchFamily="34" charset="-34"/>
                <a:cs typeface="CordiaUPC" pitchFamily="34" charset="-34"/>
              </a:rPr>
              <a:t>MessageBox</a:t>
            </a:r>
            <a:r>
              <a:rPr lang="fr-BE" sz="1400" b="1" smtClean="0">
                <a:solidFill>
                  <a:prstClr val="black"/>
                </a:solidFill>
                <a:latin typeface="CordiaUPC" pitchFamily="34" charset="-34"/>
                <a:cs typeface="CordiaUPC" pitchFamily="34" charset="-34"/>
              </a:rPr>
              <a:t>.Show(</a:t>
            </a:r>
            <a:r>
              <a:rPr lang="fr-BE" sz="1400" b="1" smtClean="0">
                <a:solidFill>
                  <a:srgbClr val="2B91AF"/>
                </a:solidFill>
                <a:latin typeface="CordiaUPC" pitchFamily="34" charset="-34"/>
                <a:cs typeface="CordiaUPC" pitchFamily="34" charset="-34"/>
              </a:rPr>
              <a:t>String</a:t>
            </a:r>
            <a:r>
              <a:rPr lang="fr-BE" sz="1400" b="1" smtClean="0">
                <a:solidFill>
                  <a:prstClr val="black"/>
                </a:solidFill>
                <a:latin typeface="CordiaUPC" pitchFamily="34" charset="-34"/>
                <a:cs typeface="CordiaUPC" pitchFamily="34" charset="-34"/>
              </a:rPr>
              <a:t>.Format(</a:t>
            </a:r>
            <a:r>
              <a:rPr lang="fr-BE" sz="1400" b="1" smtClean="0">
                <a:solidFill>
                  <a:srgbClr val="A31515"/>
                </a:solidFill>
                <a:latin typeface="CordiaUPC" pitchFamily="34" charset="-34"/>
                <a:cs typeface="CordiaUPC" pitchFamily="34" charset="-34"/>
              </a:rPr>
              <a:t>"{0} - {1}"</a:t>
            </a:r>
            <a:r>
              <a:rPr lang="fr-BE" sz="1400" b="1" smtClean="0">
                <a:solidFill>
                  <a:prstClr val="black"/>
                </a:solidFill>
                <a:latin typeface="CordiaUPC" pitchFamily="34" charset="-34"/>
                <a:cs typeface="CordiaUPC" pitchFamily="34" charset="-34"/>
              </a:rPr>
              <a:t>, emp.ENAME, emp.SAL));</a:t>
            </a:r>
          </a:p>
          <a:p>
            <a:r>
              <a:rPr lang="fr-BE" sz="1400" b="1" smtClean="0">
                <a:solidFill>
                  <a:prstClr val="black"/>
                </a:solidFill>
                <a:latin typeface="CordiaUPC" pitchFamily="34" charset="-34"/>
                <a:cs typeface="CordiaUPC" pitchFamily="34" charset="-34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6624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0405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0405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7B173-358B-471C-A71F-62783FAA5BAF}" type="slidenum">
              <a:rPr lang="fr-BE" smtClean="0"/>
              <a:t>31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0405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2836924"/>
            <a:ext cx="7406640" cy="1472184"/>
          </a:xfrm>
        </p:spPr>
        <p:txBody>
          <a:bodyPr anchor="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4365104"/>
            <a:ext cx="7406640" cy="103252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760788" y="357301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996531" y="350423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 userDrawn="1"/>
        </p:nvSpPr>
        <p:spPr>
          <a:xfrm>
            <a:off x="3059832" y="1196752"/>
            <a:ext cx="720080" cy="72008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val 11"/>
          <p:cNvSpPr/>
          <p:nvPr userDrawn="1"/>
        </p:nvSpPr>
        <p:spPr>
          <a:xfrm>
            <a:off x="6804248" y="542418"/>
            <a:ext cx="864096" cy="86409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 userDrawn="1"/>
        </p:nvSpPr>
        <p:spPr>
          <a:xfrm>
            <a:off x="8172400" y="1844824"/>
            <a:ext cx="435179" cy="435179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 userDrawn="1"/>
        </p:nvSpPr>
        <p:spPr>
          <a:xfrm>
            <a:off x="2123728" y="6201308"/>
            <a:ext cx="504056" cy="50405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592369"/>
            <a:ext cx="6336704" cy="260648"/>
          </a:xfrm>
        </p:spPr>
        <p:txBody>
          <a:bodyPr/>
          <a:lstStyle>
            <a:extLst/>
          </a:lstStyle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BFB118-324C-444F-B8B1-B3468781E7CB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2168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51520" y="1447800"/>
            <a:ext cx="8682168" cy="5077544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51520" y="6592369"/>
            <a:ext cx="2895600" cy="26064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00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r-BE" smtClean="0"/>
              <a:t>ADO Entity Framework</a:t>
            </a:r>
            <a:endParaRPr lang="fr-BE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60432" y="6597352"/>
            <a:ext cx="457200" cy="26064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000">
                <a:solidFill>
                  <a:schemeClr val="accent1"/>
                </a:solidFill>
                <a:effectLst/>
              </a:defRPr>
            </a:lvl1pPr>
            <a:extLst/>
          </a:lstStyle>
          <a:p>
            <a:fld id="{06BFB118-324C-444F-B8B1-B3468781E7CB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6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data/dd363565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060848"/>
            <a:ext cx="7406640" cy="1472184"/>
          </a:xfrm>
        </p:spPr>
        <p:txBody>
          <a:bodyPr/>
          <a:lstStyle/>
          <a:p>
            <a:r>
              <a:rPr lang="fr-BE" smtClean="0"/>
              <a:t>Introduction to</a:t>
            </a:r>
            <a:br>
              <a:rPr lang="fr-BE" smtClean="0"/>
            </a:br>
            <a:r>
              <a:rPr lang="fr-BE" smtClean="0"/>
              <a:t>ADO Entity Framework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021076"/>
            <a:ext cx="7406640" cy="1032520"/>
          </a:xfrm>
        </p:spPr>
        <p:txBody>
          <a:bodyPr/>
          <a:lstStyle/>
          <a:p>
            <a:r>
              <a:rPr lang="fr-BE" i="1" smtClean="0"/>
              <a:t>ir </a:t>
            </a:r>
            <a:r>
              <a:rPr lang="fr-BE" i="1" dirty="0" smtClean="0"/>
              <a:t>Denis VOITURON</a:t>
            </a:r>
          </a:p>
          <a:p>
            <a:r>
              <a:rPr lang="fr-BE" sz="2000" i="1" dirty="0" smtClean="0"/>
              <a:t>http://www.dvoituron.be</a:t>
            </a:r>
            <a:endParaRPr lang="fr-BE" sz="20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6361583"/>
            <a:ext cx="3015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i="1"/>
              <a:t>Source: http://</a:t>
            </a:r>
            <a:r>
              <a:rPr lang="fr-BE" sz="1400" i="1" smtClean="0"/>
              <a:t>blogs.microsoft.co.il/blogs/gilf</a:t>
            </a:r>
            <a:endParaRPr lang="fr-BE" sz="1400" i="1"/>
          </a:p>
        </p:txBody>
      </p:sp>
    </p:spTree>
    <p:extLst>
      <p:ext uri="{BB962C8B-B14F-4D97-AF65-F5344CB8AC3E}">
        <p14:creationId xmlns:p14="http://schemas.microsoft.com/office/powerpoint/2010/main" val="156027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Agenda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/>
              <a:t>Entity Framework Introduction</a:t>
            </a:r>
          </a:p>
          <a:p>
            <a:pPr>
              <a:lnSpc>
                <a:spcPct val="150000"/>
              </a:lnSpc>
            </a:pPr>
            <a:r>
              <a:rPr lang="en-US" sz="360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Exploring </a:t>
            </a:r>
            <a:r>
              <a:rPr lang="en-US" sz="3600">
                <a:solidFill>
                  <a:schemeClr val="accent5">
                    <a:lumMod val="60000"/>
                    <a:lumOff val="40000"/>
                  </a:schemeClr>
                </a:solidFill>
              </a:rPr>
              <a:t>the Entity Data Model</a:t>
            </a:r>
          </a:p>
          <a:p>
            <a:pPr>
              <a:lnSpc>
                <a:spcPct val="150000"/>
              </a:lnSpc>
            </a:pPr>
            <a:r>
              <a:rPr lang="en-US" sz="3600" smtClean="0"/>
              <a:t>Querying </a:t>
            </a:r>
            <a:r>
              <a:rPr lang="en-US" sz="3600"/>
              <a:t>and Manipulating Entity Data </a:t>
            </a:r>
            <a:r>
              <a:rPr lang="en-US" sz="3600" smtClean="0"/>
              <a:t>Models</a:t>
            </a:r>
            <a:endParaRPr lang="en-US" sz="3600"/>
          </a:p>
          <a:p>
            <a:pPr>
              <a:lnSpc>
                <a:spcPct val="150000"/>
              </a:lnSpc>
            </a:pPr>
            <a:r>
              <a:rPr lang="en-US" sz="3600" smtClean="0"/>
              <a:t>Summary</a:t>
            </a:r>
            <a:endParaRPr lang="en-US" sz="36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0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EDM Within the EF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Automatically generates classes from the model </a:t>
            </a:r>
          </a:p>
          <a:p>
            <a:r>
              <a:rPr lang="en-US"/>
              <a:t>Takes care of all of the database connectivity </a:t>
            </a:r>
          </a:p>
          <a:p>
            <a:r>
              <a:rPr lang="en-US"/>
              <a:t>Provides common query syntax for querying the model</a:t>
            </a:r>
          </a:p>
          <a:p>
            <a:r>
              <a:rPr lang="en-US"/>
              <a:t>Provides a mechanism for tracking changes to the model's </a:t>
            </a:r>
            <a:r>
              <a:rPr lang="en-US" smtClean="0"/>
              <a:t>objects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751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EDM in the Designer Window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Designer Window:</a:t>
            </a:r>
          </a:p>
          <a:p>
            <a:pPr lvl="1"/>
            <a:r>
              <a:rPr lang="en-US"/>
              <a:t>Graphical representation of an EDM and its members</a:t>
            </a:r>
          </a:p>
          <a:p>
            <a:pPr lvl="1"/>
            <a:r>
              <a:rPr lang="en-US"/>
              <a:t>Enables adding more features to the model</a:t>
            </a:r>
          </a:p>
          <a:p>
            <a:pPr lvl="1"/>
            <a:r>
              <a:rPr lang="en-US"/>
              <a:t>Enables properties configuration</a:t>
            </a:r>
          </a:p>
          <a:p>
            <a:pPr lvl="1"/>
            <a:r>
              <a:rPr lang="en-US"/>
              <a:t>Enables updating from the data store</a:t>
            </a:r>
          </a:p>
          <a:p>
            <a:pPr lvl="1"/>
            <a:r>
              <a:rPr lang="en-US"/>
              <a:t>Enables model </a:t>
            </a:r>
            <a:r>
              <a:rPr lang="en-US" smtClean="0"/>
              <a:t>validation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51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1988840"/>
            <a:ext cx="8504237" cy="367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Exploring the Model's 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The Three Parts of the Model</a:t>
            </a:r>
            <a:r>
              <a:rPr lang="en-US" smtClean="0"/>
              <a:t>: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13</a:t>
            </a:fld>
            <a:endParaRPr lang="fr-BE"/>
          </a:p>
        </p:txBody>
      </p:sp>
      <p:sp>
        <p:nvSpPr>
          <p:cNvPr id="6" name="TextBox 5"/>
          <p:cNvSpPr txBox="1"/>
          <p:nvPr/>
        </p:nvSpPr>
        <p:spPr>
          <a:xfrm>
            <a:off x="414700" y="6176049"/>
            <a:ext cx="843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The image is taken from Julia Lerman’s book Programming Entity Framework, 1st </a:t>
            </a:r>
            <a:r>
              <a:rPr lang="en-US" smtClean="0"/>
              <a:t>Edition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Exploring the Model's XML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14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395536" y="1484784"/>
            <a:ext cx="8352928" cy="46805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BE">
                <a:solidFill>
                  <a:srgbClr val="0000FF"/>
                </a:solidFill>
                <a:latin typeface="Consolas"/>
              </a:rPr>
              <a:t>&lt;?</a:t>
            </a:r>
            <a:r>
              <a:rPr lang="fr-BE">
                <a:solidFill>
                  <a:srgbClr val="A31515"/>
                </a:solidFill>
                <a:latin typeface="Consolas"/>
              </a:rPr>
              <a:t>xml</a:t>
            </a:r>
            <a:r>
              <a:rPr lang="fr-BE">
                <a:solidFill>
                  <a:srgbClr val="0000FF"/>
                </a:solidFill>
                <a:latin typeface="Consolas"/>
              </a:rPr>
              <a:t> </a:t>
            </a:r>
            <a:r>
              <a:rPr lang="fr-BE">
                <a:solidFill>
                  <a:srgbClr val="FF0000"/>
                </a:solidFill>
                <a:latin typeface="Consolas"/>
              </a:rPr>
              <a:t>version</a:t>
            </a:r>
            <a:r>
              <a:rPr lang="fr-BE">
                <a:solidFill>
                  <a:srgbClr val="0000FF"/>
                </a:solidFill>
                <a:latin typeface="Consolas"/>
              </a:rPr>
              <a:t>=</a:t>
            </a:r>
            <a:r>
              <a:rPr lang="fr-BE">
                <a:solidFill>
                  <a:prstClr val="black"/>
                </a:solidFill>
                <a:latin typeface="Consolas"/>
              </a:rPr>
              <a:t>"</a:t>
            </a:r>
            <a:r>
              <a:rPr lang="fr-BE">
                <a:solidFill>
                  <a:srgbClr val="0000FF"/>
                </a:solidFill>
                <a:latin typeface="Consolas"/>
              </a:rPr>
              <a:t>1.0</a:t>
            </a:r>
            <a:r>
              <a:rPr lang="fr-BE">
                <a:solidFill>
                  <a:prstClr val="black"/>
                </a:solidFill>
                <a:latin typeface="Consolas"/>
              </a:rPr>
              <a:t>"</a:t>
            </a:r>
            <a:r>
              <a:rPr lang="fr-BE">
                <a:solidFill>
                  <a:srgbClr val="0000FF"/>
                </a:solidFill>
                <a:latin typeface="Consolas"/>
              </a:rPr>
              <a:t> </a:t>
            </a:r>
            <a:r>
              <a:rPr lang="fr-BE">
                <a:solidFill>
                  <a:srgbClr val="FF0000"/>
                </a:solidFill>
                <a:latin typeface="Consolas"/>
              </a:rPr>
              <a:t>encoding</a:t>
            </a:r>
            <a:r>
              <a:rPr lang="fr-BE">
                <a:solidFill>
                  <a:srgbClr val="0000FF"/>
                </a:solidFill>
                <a:latin typeface="Consolas"/>
              </a:rPr>
              <a:t>=</a:t>
            </a:r>
            <a:r>
              <a:rPr lang="fr-BE">
                <a:solidFill>
                  <a:prstClr val="black"/>
                </a:solidFill>
                <a:latin typeface="Consolas"/>
              </a:rPr>
              <a:t>"</a:t>
            </a:r>
            <a:r>
              <a:rPr lang="fr-BE">
                <a:solidFill>
                  <a:srgbClr val="0000FF"/>
                </a:solidFill>
                <a:latin typeface="Consolas"/>
              </a:rPr>
              <a:t>utf-8</a:t>
            </a:r>
            <a:r>
              <a:rPr lang="fr-BE">
                <a:solidFill>
                  <a:prstClr val="black"/>
                </a:solidFill>
                <a:latin typeface="Consolas"/>
              </a:rPr>
              <a:t>"</a:t>
            </a:r>
            <a:r>
              <a:rPr lang="fr-BE">
                <a:solidFill>
                  <a:srgbClr val="0000FF"/>
                </a:solidFill>
                <a:latin typeface="Consolas"/>
              </a:rPr>
              <a:t>?&gt;</a:t>
            </a:r>
            <a:endParaRPr lang="fr-BE">
              <a:solidFill>
                <a:prstClr val="black"/>
              </a:solidFill>
              <a:latin typeface="Consolas"/>
            </a:endParaRPr>
          </a:p>
          <a:p>
            <a:r>
              <a:rPr lang="fr-BE">
                <a:solidFill>
                  <a:srgbClr val="0000FF"/>
                </a:solidFill>
                <a:latin typeface="Consolas"/>
              </a:rPr>
              <a:t>&lt;</a:t>
            </a:r>
            <a:r>
              <a:rPr lang="fr-BE">
                <a:solidFill>
                  <a:srgbClr val="A31515"/>
                </a:solidFill>
                <a:latin typeface="Consolas"/>
              </a:rPr>
              <a:t>edmx:Edmx</a:t>
            </a:r>
            <a:r>
              <a:rPr lang="fr-BE">
                <a:solidFill>
                  <a:srgbClr val="0000FF"/>
                </a:solidFill>
                <a:latin typeface="Consolas"/>
              </a:rPr>
              <a:t> </a:t>
            </a:r>
            <a:r>
              <a:rPr lang="fr-BE">
                <a:solidFill>
                  <a:srgbClr val="FF0000"/>
                </a:solidFill>
                <a:latin typeface="Consolas"/>
              </a:rPr>
              <a:t>Version</a:t>
            </a:r>
            <a:r>
              <a:rPr lang="fr-BE">
                <a:solidFill>
                  <a:srgbClr val="0000FF"/>
                </a:solidFill>
                <a:latin typeface="Consolas"/>
              </a:rPr>
              <a:t>=</a:t>
            </a:r>
            <a:r>
              <a:rPr lang="fr-BE">
                <a:solidFill>
                  <a:prstClr val="black"/>
                </a:solidFill>
                <a:latin typeface="Consolas"/>
              </a:rPr>
              <a:t>"</a:t>
            </a:r>
            <a:r>
              <a:rPr lang="fr-BE">
                <a:solidFill>
                  <a:srgbClr val="0000FF"/>
                </a:solidFill>
                <a:latin typeface="Consolas"/>
              </a:rPr>
              <a:t>2.0</a:t>
            </a:r>
            <a:r>
              <a:rPr lang="fr-BE">
                <a:solidFill>
                  <a:prstClr val="black"/>
                </a:solidFill>
                <a:latin typeface="Consolas"/>
              </a:rPr>
              <a:t>"</a:t>
            </a:r>
            <a:r>
              <a:rPr lang="fr-BE">
                <a:solidFill>
                  <a:srgbClr val="0000FF"/>
                </a:solidFill>
                <a:latin typeface="Consolas"/>
              </a:rPr>
              <a:t> </a:t>
            </a:r>
            <a:br>
              <a:rPr lang="fr-BE">
                <a:solidFill>
                  <a:srgbClr val="0000FF"/>
                </a:solidFill>
                <a:latin typeface="Consolas"/>
              </a:rPr>
            </a:br>
            <a:r>
              <a:rPr lang="fr-BE" smtClean="0">
                <a:solidFill>
                  <a:srgbClr val="0000FF"/>
                </a:solidFill>
                <a:latin typeface="Consolas"/>
              </a:rPr>
              <a:t>      </a:t>
            </a:r>
            <a:r>
              <a:rPr lang="fr-BE" smtClean="0">
                <a:solidFill>
                  <a:srgbClr val="FF0000"/>
                </a:solidFill>
                <a:latin typeface="Consolas"/>
              </a:rPr>
              <a:t>xmlns:edmx</a:t>
            </a:r>
            <a:r>
              <a:rPr lang="fr-BE">
                <a:solidFill>
                  <a:srgbClr val="0000FF"/>
                </a:solidFill>
                <a:latin typeface="Consolas"/>
              </a:rPr>
              <a:t>=</a:t>
            </a:r>
            <a:r>
              <a:rPr lang="fr-BE">
                <a:solidFill>
                  <a:prstClr val="black"/>
                </a:solidFill>
                <a:latin typeface="Consolas"/>
              </a:rPr>
              <a:t>"</a:t>
            </a:r>
            <a:r>
              <a:rPr lang="fr-BE">
                <a:solidFill>
                  <a:srgbClr val="0000FF"/>
                </a:solidFill>
                <a:latin typeface="Consolas"/>
              </a:rPr>
              <a:t>http://schemas.microsoft.com/ado/2008/10/edmx</a:t>
            </a:r>
            <a:r>
              <a:rPr lang="fr-BE">
                <a:solidFill>
                  <a:prstClr val="black"/>
                </a:solidFill>
                <a:latin typeface="Consolas"/>
              </a:rPr>
              <a:t>"</a:t>
            </a:r>
            <a:r>
              <a:rPr lang="fr-BE">
                <a:solidFill>
                  <a:srgbClr val="0000FF"/>
                </a:solidFill>
                <a:latin typeface="Consolas"/>
              </a:rPr>
              <a:t>&gt;</a:t>
            </a:r>
            <a:endParaRPr lang="fr-BE">
              <a:solidFill>
                <a:prstClr val="black"/>
              </a:solidFill>
              <a:latin typeface="Consolas"/>
            </a:endParaRPr>
          </a:p>
          <a:p>
            <a:r>
              <a:rPr lang="fr-BE">
                <a:solidFill>
                  <a:srgbClr val="0000FF"/>
                </a:solidFill>
                <a:latin typeface="Consolas"/>
              </a:rPr>
              <a:t>  &lt;!--</a:t>
            </a:r>
            <a:r>
              <a:rPr lang="fr-BE">
                <a:solidFill>
                  <a:srgbClr val="008000"/>
                </a:solidFill>
                <a:latin typeface="Consolas"/>
              </a:rPr>
              <a:t> EF Runtime content </a:t>
            </a:r>
            <a:r>
              <a:rPr lang="fr-BE">
                <a:solidFill>
                  <a:srgbClr val="0000FF"/>
                </a:solidFill>
                <a:latin typeface="Consolas"/>
              </a:rPr>
              <a:t>--&gt;</a:t>
            </a:r>
            <a:endParaRPr lang="fr-BE">
              <a:solidFill>
                <a:prstClr val="black"/>
              </a:solidFill>
              <a:latin typeface="Consolas"/>
            </a:endParaRPr>
          </a:p>
          <a:p>
            <a:r>
              <a:rPr lang="fr-BE">
                <a:solidFill>
                  <a:srgbClr val="0000FF"/>
                </a:solidFill>
                <a:latin typeface="Consolas"/>
              </a:rPr>
              <a:t>  &lt;</a:t>
            </a:r>
            <a:r>
              <a:rPr lang="fr-BE">
                <a:solidFill>
                  <a:srgbClr val="A31515"/>
                </a:solidFill>
                <a:latin typeface="Consolas"/>
              </a:rPr>
              <a:t>edmx:Runtime</a:t>
            </a:r>
            <a:r>
              <a:rPr lang="fr-BE">
                <a:solidFill>
                  <a:srgbClr val="0000FF"/>
                </a:solidFill>
                <a:latin typeface="Consolas"/>
              </a:rPr>
              <a:t>&gt;</a:t>
            </a:r>
            <a:endParaRPr lang="fr-BE">
              <a:solidFill>
                <a:prstClr val="black"/>
              </a:solidFill>
              <a:latin typeface="Consolas"/>
            </a:endParaRPr>
          </a:p>
          <a:p>
            <a:r>
              <a:rPr lang="fr-BE">
                <a:solidFill>
                  <a:srgbClr val="0000FF"/>
                </a:solidFill>
                <a:latin typeface="Consolas"/>
              </a:rPr>
              <a:t>    &lt;!--</a:t>
            </a:r>
            <a:r>
              <a:rPr lang="fr-BE">
                <a:solidFill>
                  <a:srgbClr val="008000"/>
                </a:solidFill>
                <a:latin typeface="Consolas"/>
              </a:rPr>
              <a:t> SSDL content </a:t>
            </a:r>
            <a:r>
              <a:rPr lang="fr-BE" smtClean="0">
                <a:solidFill>
                  <a:srgbClr val="0000FF"/>
                </a:solidFill>
                <a:latin typeface="Consolas"/>
              </a:rPr>
              <a:t>--&gt;</a:t>
            </a:r>
          </a:p>
          <a:p>
            <a:r>
              <a:rPr lang="fr-BE">
                <a:solidFill>
                  <a:srgbClr val="0000FF"/>
                </a:solidFill>
                <a:latin typeface="Consolas"/>
              </a:rPr>
              <a:t>    &lt;</a:t>
            </a:r>
            <a:r>
              <a:rPr lang="fr-BE">
                <a:solidFill>
                  <a:srgbClr val="A31515"/>
                </a:solidFill>
                <a:latin typeface="Consolas"/>
              </a:rPr>
              <a:t>edmx:StorageModels</a:t>
            </a:r>
            <a:r>
              <a:rPr lang="fr-BE" smtClean="0">
                <a:solidFill>
                  <a:srgbClr val="0000FF"/>
                </a:solidFill>
                <a:latin typeface="Consolas"/>
              </a:rPr>
              <a:t>&gt; ... &lt;/</a:t>
            </a:r>
            <a:r>
              <a:rPr lang="fr-BE" smtClean="0">
                <a:solidFill>
                  <a:srgbClr val="A31515"/>
                </a:solidFill>
                <a:latin typeface="Consolas"/>
              </a:rPr>
              <a:t>edmx:StorageModels</a:t>
            </a:r>
            <a:r>
              <a:rPr lang="fr-BE" smtClean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fr-BE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fr-BE">
                <a:solidFill>
                  <a:srgbClr val="0000FF"/>
                </a:solidFill>
                <a:latin typeface="Consolas"/>
              </a:rPr>
              <a:t>&lt;!--</a:t>
            </a:r>
            <a:r>
              <a:rPr lang="fr-BE">
                <a:solidFill>
                  <a:srgbClr val="008000"/>
                </a:solidFill>
                <a:latin typeface="Consolas"/>
              </a:rPr>
              <a:t> </a:t>
            </a:r>
            <a:r>
              <a:rPr lang="fr-BE" smtClean="0">
                <a:solidFill>
                  <a:srgbClr val="008000"/>
                </a:solidFill>
                <a:latin typeface="Consolas"/>
              </a:rPr>
              <a:t>CSDL content </a:t>
            </a:r>
            <a:r>
              <a:rPr lang="fr-BE">
                <a:solidFill>
                  <a:srgbClr val="0000FF"/>
                </a:solidFill>
                <a:latin typeface="Consolas"/>
              </a:rPr>
              <a:t>--&gt;</a:t>
            </a:r>
          </a:p>
          <a:p>
            <a:r>
              <a:rPr lang="fr-BE">
                <a:solidFill>
                  <a:srgbClr val="0000FF"/>
                </a:solidFill>
                <a:latin typeface="Consolas"/>
              </a:rPr>
              <a:t>    &lt;</a:t>
            </a:r>
            <a:r>
              <a:rPr lang="fr-BE" smtClean="0">
                <a:solidFill>
                  <a:srgbClr val="A31515"/>
                </a:solidFill>
                <a:latin typeface="Consolas"/>
              </a:rPr>
              <a:t>edmx:ConceptualModels</a:t>
            </a:r>
            <a:r>
              <a:rPr lang="fr-BE">
                <a:solidFill>
                  <a:srgbClr val="0000FF"/>
                </a:solidFill>
                <a:latin typeface="Consolas"/>
              </a:rPr>
              <a:t>&gt; ... &lt;/</a:t>
            </a:r>
            <a:r>
              <a:rPr lang="fr-BE" smtClean="0">
                <a:solidFill>
                  <a:srgbClr val="A31515"/>
                </a:solidFill>
                <a:latin typeface="Consolas"/>
              </a:rPr>
              <a:t>edmx:</a:t>
            </a:r>
            <a:r>
              <a:rPr lang="fr-BE">
                <a:solidFill>
                  <a:srgbClr val="A31515"/>
                </a:solidFill>
                <a:latin typeface="Consolas"/>
              </a:rPr>
              <a:t>Conceptual</a:t>
            </a:r>
            <a:r>
              <a:rPr lang="fr-BE" smtClean="0">
                <a:solidFill>
                  <a:srgbClr val="A31515"/>
                </a:solidFill>
                <a:latin typeface="Consolas"/>
              </a:rPr>
              <a:t>Models</a:t>
            </a:r>
            <a:r>
              <a:rPr lang="fr-BE" smtClean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fr-BE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fr-BE">
                <a:solidFill>
                  <a:srgbClr val="0000FF"/>
                </a:solidFill>
                <a:latin typeface="Consolas"/>
              </a:rPr>
              <a:t>&lt;!--</a:t>
            </a:r>
            <a:r>
              <a:rPr lang="fr-BE">
                <a:solidFill>
                  <a:srgbClr val="008000"/>
                </a:solidFill>
                <a:latin typeface="Consolas"/>
              </a:rPr>
              <a:t> </a:t>
            </a:r>
            <a:r>
              <a:rPr lang="fr-BE" smtClean="0">
                <a:solidFill>
                  <a:srgbClr val="008000"/>
                </a:solidFill>
                <a:latin typeface="Consolas"/>
              </a:rPr>
              <a:t>C-S mapping </a:t>
            </a:r>
            <a:r>
              <a:rPr lang="fr-BE">
                <a:solidFill>
                  <a:srgbClr val="008000"/>
                </a:solidFill>
                <a:latin typeface="Consolas"/>
              </a:rPr>
              <a:t>content </a:t>
            </a:r>
            <a:r>
              <a:rPr lang="fr-BE">
                <a:solidFill>
                  <a:srgbClr val="0000FF"/>
                </a:solidFill>
                <a:latin typeface="Consolas"/>
              </a:rPr>
              <a:t>--&gt;</a:t>
            </a:r>
          </a:p>
          <a:p>
            <a:r>
              <a:rPr lang="fr-BE">
                <a:solidFill>
                  <a:srgbClr val="0000FF"/>
                </a:solidFill>
                <a:latin typeface="Consolas"/>
              </a:rPr>
              <a:t>    &lt;</a:t>
            </a:r>
            <a:r>
              <a:rPr lang="fr-BE" smtClean="0">
                <a:solidFill>
                  <a:srgbClr val="A31515"/>
                </a:solidFill>
                <a:latin typeface="Consolas"/>
              </a:rPr>
              <a:t>edmx:Mappings</a:t>
            </a:r>
            <a:r>
              <a:rPr lang="fr-BE" smtClean="0">
                <a:solidFill>
                  <a:srgbClr val="0000FF"/>
                </a:solidFill>
                <a:latin typeface="Consolas"/>
              </a:rPr>
              <a:t>&gt; </a:t>
            </a:r>
            <a:r>
              <a:rPr lang="fr-BE">
                <a:solidFill>
                  <a:srgbClr val="0000FF"/>
                </a:solidFill>
                <a:latin typeface="Consolas"/>
              </a:rPr>
              <a:t>... &lt;/</a:t>
            </a:r>
            <a:r>
              <a:rPr lang="fr-BE" smtClean="0">
                <a:solidFill>
                  <a:srgbClr val="A31515"/>
                </a:solidFill>
                <a:latin typeface="Consolas"/>
              </a:rPr>
              <a:t>edmx:</a:t>
            </a:r>
            <a:r>
              <a:rPr lang="fr-BE">
                <a:solidFill>
                  <a:srgbClr val="A31515"/>
                </a:solidFill>
                <a:latin typeface="Consolas"/>
              </a:rPr>
              <a:t>Mappings</a:t>
            </a:r>
            <a:r>
              <a:rPr lang="fr-BE" smtClean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fr-BE" smtClean="0">
                <a:solidFill>
                  <a:srgbClr val="0000FF"/>
                </a:solidFill>
                <a:latin typeface="Consolas"/>
              </a:rPr>
              <a:t>  &lt;/</a:t>
            </a:r>
            <a:r>
              <a:rPr lang="fr-BE">
                <a:solidFill>
                  <a:srgbClr val="A31515"/>
                </a:solidFill>
                <a:latin typeface="Consolas"/>
              </a:rPr>
              <a:t>edmx:Runtime</a:t>
            </a:r>
            <a:r>
              <a:rPr lang="fr-BE">
                <a:solidFill>
                  <a:srgbClr val="0000FF"/>
                </a:solidFill>
                <a:latin typeface="Consolas"/>
              </a:rPr>
              <a:t>&gt;</a:t>
            </a:r>
            <a:endParaRPr lang="fr-BE">
              <a:solidFill>
                <a:prstClr val="black"/>
              </a:solidFill>
              <a:latin typeface="Consolas"/>
            </a:endParaRPr>
          </a:p>
          <a:p>
            <a:r>
              <a:rPr lang="en-US">
                <a:solidFill>
                  <a:srgbClr val="0000FF"/>
                </a:solidFill>
                <a:latin typeface="Consolas"/>
              </a:rPr>
              <a:t>  &lt;!--</a:t>
            </a:r>
            <a:r>
              <a:rPr lang="en-US">
                <a:solidFill>
                  <a:srgbClr val="008000"/>
                </a:solidFill>
                <a:latin typeface="Consolas"/>
              </a:rPr>
              <a:t> EF Designer content (DO NOT EDIT MANUALLY BELOW HERE) </a:t>
            </a:r>
            <a:r>
              <a:rPr lang="en-US">
                <a:solidFill>
                  <a:srgbClr val="0000FF"/>
                </a:solidFill>
                <a:latin typeface="Consolas"/>
              </a:rPr>
              <a:t>--&gt;</a:t>
            </a:r>
          </a:p>
          <a:p>
            <a:r>
              <a:rPr lang="fr-BE">
                <a:solidFill>
                  <a:srgbClr val="0000FF"/>
                </a:solidFill>
                <a:latin typeface="Consolas"/>
              </a:rPr>
              <a:t>  &lt;</a:t>
            </a:r>
            <a:r>
              <a:rPr lang="fr-BE">
                <a:solidFill>
                  <a:srgbClr val="A31515"/>
                </a:solidFill>
                <a:latin typeface="Consolas"/>
              </a:rPr>
              <a:t>Designer</a:t>
            </a:r>
            <a:r>
              <a:rPr lang="fr-BE">
                <a:solidFill>
                  <a:srgbClr val="0000FF"/>
                </a:solidFill>
                <a:latin typeface="Consolas"/>
              </a:rPr>
              <a:t> </a:t>
            </a:r>
            <a:r>
              <a:rPr lang="fr-BE">
                <a:solidFill>
                  <a:srgbClr val="FF0000"/>
                </a:solidFill>
                <a:latin typeface="Consolas"/>
              </a:rPr>
              <a:t>xmlns</a:t>
            </a:r>
            <a:r>
              <a:rPr lang="fr-BE">
                <a:solidFill>
                  <a:srgbClr val="0000FF"/>
                </a:solidFill>
                <a:latin typeface="Consolas"/>
              </a:rPr>
              <a:t>=</a:t>
            </a:r>
            <a:r>
              <a:rPr lang="fr-BE">
                <a:solidFill>
                  <a:prstClr val="black"/>
                </a:solidFill>
                <a:latin typeface="Consolas"/>
              </a:rPr>
              <a:t>"</a:t>
            </a:r>
            <a:r>
              <a:rPr lang="fr-BE">
                <a:solidFill>
                  <a:srgbClr val="0000FF"/>
                </a:solidFill>
                <a:latin typeface="Consolas"/>
              </a:rPr>
              <a:t>http://</a:t>
            </a:r>
            <a:r>
              <a:rPr lang="fr-BE" smtClean="0">
                <a:solidFill>
                  <a:srgbClr val="0000FF"/>
                </a:solidFill>
                <a:latin typeface="Consolas"/>
              </a:rPr>
              <a:t>schemas...</a:t>
            </a:r>
            <a:r>
              <a:rPr lang="fr-BE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fr-BE" smtClean="0">
                <a:solidFill>
                  <a:srgbClr val="0000FF"/>
                </a:solidFill>
                <a:latin typeface="Consolas"/>
              </a:rPr>
              <a:t>&gt; ... &lt;/</a:t>
            </a:r>
            <a:r>
              <a:rPr lang="fr-BE" smtClean="0">
                <a:solidFill>
                  <a:srgbClr val="A31515"/>
                </a:solidFill>
                <a:latin typeface="Consolas"/>
              </a:rPr>
              <a:t>Designer</a:t>
            </a:r>
            <a:r>
              <a:rPr lang="fr-BE">
                <a:solidFill>
                  <a:srgbClr val="0000FF"/>
                </a:solidFill>
                <a:latin typeface="Consolas"/>
              </a:rPr>
              <a:t>&gt;</a:t>
            </a:r>
            <a:endParaRPr lang="fr-BE" smtClean="0">
              <a:solidFill>
                <a:srgbClr val="0000FF"/>
              </a:solidFill>
              <a:latin typeface="Consolas"/>
            </a:endParaRPr>
          </a:p>
          <a:p>
            <a:r>
              <a:rPr lang="fr-BE">
                <a:solidFill>
                  <a:srgbClr val="0000FF"/>
                </a:solidFill>
                <a:latin typeface="Consolas"/>
              </a:rPr>
              <a:t>&lt;/</a:t>
            </a:r>
            <a:r>
              <a:rPr lang="fr-BE">
                <a:solidFill>
                  <a:srgbClr val="A31515"/>
                </a:solidFill>
                <a:latin typeface="Consolas"/>
              </a:rPr>
              <a:t>edmx:Edmx</a:t>
            </a:r>
            <a:r>
              <a:rPr lang="fr-BE" smtClean="0">
                <a:solidFill>
                  <a:srgbClr val="0000FF"/>
                </a:solidFill>
                <a:latin typeface="Consolas"/>
              </a:rPr>
              <a:t>&gt;</a:t>
            </a:r>
            <a:endParaRPr lang="fr-BE">
              <a:solidFill>
                <a:srgbClr val="0000FF"/>
              </a:solidFill>
              <a:latin typeface="Consola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1600" y="3140968"/>
            <a:ext cx="7560840" cy="576064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Rectangle 9"/>
          <p:cNvSpPr/>
          <p:nvPr/>
        </p:nvSpPr>
        <p:spPr>
          <a:xfrm>
            <a:off x="971600" y="3717032"/>
            <a:ext cx="7560840" cy="576064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Rectangle 10"/>
          <p:cNvSpPr/>
          <p:nvPr/>
        </p:nvSpPr>
        <p:spPr>
          <a:xfrm>
            <a:off x="971600" y="4293096"/>
            <a:ext cx="7560840" cy="521792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250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Code Generation – from EDM to Classes</a:t>
            </a:r>
            <a:endParaRPr lang="fr-BE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EF automatically creates a set of classes from the model</a:t>
            </a:r>
          </a:p>
          <a:p>
            <a:endParaRPr lang="en-US"/>
          </a:p>
          <a:p>
            <a:r>
              <a:rPr lang="en-US"/>
              <a:t>You work with the model through the generated classes</a:t>
            </a:r>
          </a:p>
          <a:p>
            <a:endParaRPr lang="en-US"/>
          </a:p>
          <a:p>
            <a:r>
              <a:rPr lang="en-US"/>
              <a:t>Every change to the model can change the generated </a:t>
            </a:r>
            <a:r>
              <a:rPr lang="en-US" smtClean="0"/>
              <a:t>classes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197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Agenda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/>
              <a:t>Entity Framework Introduction</a:t>
            </a:r>
          </a:p>
          <a:p>
            <a:pPr>
              <a:lnSpc>
                <a:spcPct val="150000"/>
              </a:lnSpc>
            </a:pPr>
            <a:r>
              <a:rPr lang="en-US" sz="3600"/>
              <a:t>Exploring the Entity Data Model</a:t>
            </a:r>
          </a:p>
          <a:p>
            <a:pPr>
              <a:lnSpc>
                <a:spcPct val="150000"/>
              </a:lnSpc>
            </a:pPr>
            <a:r>
              <a:rPr lang="en-US" sz="360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Querying </a:t>
            </a:r>
            <a:r>
              <a:rPr lang="en-US" sz="3600">
                <a:solidFill>
                  <a:schemeClr val="accent5">
                    <a:lumMod val="60000"/>
                    <a:lumOff val="40000"/>
                  </a:schemeClr>
                </a:solidFill>
              </a:rPr>
              <a:t>and Manipulating Entity Data Models</a:t>
            </a:r>
          </a:p>
          <a:p>
            <a:pPr>
              <a:lnSpc>
                <a:spcPct val="150000"/>
              </a:lnSpc>
            </a:pPr>
            <a:r>
              <a:rPr lang="en-US" sz="3600" smtClean="0"/>
              <a:t>Summary</a:t>
            </a:r>
            <a:endParaRPr lang="en-US" sz="36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6409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Querying the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Queries are built against a data model</a:t>
            </a:r>
          </a:p>
          <a:p>
            <a:endParaRPr lang="en-US" smtClean="0"/>
          </a:p>
          <a:p>
            <a:r>
              <a:rPr lang="en-US" smtClean="0"/>
              <a:t>EDM </a:t>
            </a:r>
            <a:r>
              <a:rPr lang="en-US"/>
              <a:t>query transform into data storage query</a:t>
            </a:r>
          </a:p>
          <a:p>
            <a:endParaRPr lang="en-US" smtClean="0"/>
          </a:p>
          <a:p>
            <a:r>
              <a:rPr lang="en-US" smtClean="0"/>
              <a:t>Query </a:t>
            </a:r>
            <a:r>
              <a:rPr lang="en-US"/>
              <a:t>results materialize into model </a:t>
            </a:r>
            <a:r>
              <a:rPr lang="en-US" smtClean="0"/>
              <a:t>entities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3726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Querying the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18</a:t>
            </a:fld>
            <a:endParaRPr lang="fr-BE"/>
          </a:p>
        </p:txBody>
      </p:sp>
      <p:sp>
        <p:nvSpPr>
          <p:cNvPr id="7" name="Rounded Rectangle 6"/>
          <p:cNvSpPr/>
          <p:nvPr/>
        </p:nvSpPr>
        <p:spPr>
          <a:xfrm>
            <a:off x="2699792" y="5445224"/>
            <a:ext cx="6264696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mtClean="0">
                <a:solidFill>
                  <a:schemeClr val="tx1"/>
                </a:solidFill>
              </a:rPr>
              <a:t>ADO.NET Data providers (e.g. SqlClient)</a:t>
            </a:r>
            <a:endParaRPr lang="fr-BE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99792" y="4581128"/>
            <a:ext cx="6264696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mtClean="0">
                <a:solidFill>
                  <a:schemeClr val="tx1"/>
                </a:solidFill>
              </a:rPr>
              <a:t>EntityClient provider</a:t>
            </a:r>
            <a:endParaRPr lang="fr-BE">
              <a:solidFill>
                <a:schemeClr val="tx1"/>
              </a:solidFill>
            </a:endParaRPr>
          </a:p>
        </p:txBody>
      </p:sp>
      <p:sp>
        <p:nvSpPr>
          <p:cNvPr id="9" name="Can 8"/>
          <p:cNvSpPr/>
          <p:nvPr/>
        </p:nvSpPr>
        <p:spPr>
          <a:xfrm>
            <a:off x="4493816" y="6267636"/>
            <a:ext cx="1584176" cy="504056"/>
          </a:xfrm>
          <a:prstGeom prst="ca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mtClean="0">
                <a:solidFill>
                  <a:schemeClr val="tx1"/>
                </a:solidFill>
              </a:rPr>
              <a:t>Data Store</a:t>
            </a:r>
            <a:endParaRPr lang="fr-BE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756931" y="6003566"/>
            <a:ext cx="294208" cy="21602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Down Arrow 10"/>
          <p:cNvSpPr/>
          <p:nvPr/>
        </p:nvSpPr>
        <p:spPr>
          <a:xfrm>
            <a:off x="4756931" y="5168576"/>
            <a:ext cx="294208" cy="21602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Down Arrow 12"/>
          <p:cNvSpPr/>
          <p:nvPr/>
        </p:nvSpPr>
        <p:spPr>
          <a:xfrm rot="10800000">
            <a:off x="5508104" y="6003566"/>
            <a:ext cx="294208" cy="21602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4" name="Down Arrow 13"/>
          <p:cNvSpPr/>
          <p:nvPr/>
        </p:nvSpPr>
        <p:spPr>
          <a:xfrm rot="10800000">
            <a:off x="5512479" y="5168576"/>
            <a:ext cx="294208" cy="21602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Down Arrow 14"/>
          <p:cNvSpPr/>
          <p:nvPr/>
        </p:nvSpPr>
        <p:spPr>
          <a:xfrm rot="10800000">
            <a:off x="5138800" y="3501008"/>
            <a:ext cx="294208" cy="100811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Oval 11"/>
          <p:cNvSpPr/>
          <p:nvPr/>
        </p:nvSpPr>
        <p:spPr>
          <a:xfrm>
            <a:off x="4346712" y="3789040"/>
            <a:ext cx="1878384" cy="5040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600" smtClean="0"/>
              <a:t>DataReader</a:t>
            </a:r>
            <a:endParaRPr lang="fr-BE" sz="1600"/>
          </a:p>
        </p:txBody>
      </p:sp>
      <p:sp>
        <p:nvSpPr>
          <p:cNvPr id="16" name="Oval 15"/>
          <p:cNvSpPr/>
          <p:nvPr/>
        </p:nvSpPr>
        <p:spPr>
          <a:xfrm>
            <a:off x="6372200" y="2958852"/>
            <a:ext cx="1499816" cy="50405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600" smtClean="0"/>
              <a:t>Entity SQL</a:t>
            </a:r>
            <a:endParaRPr lang="fr-BE" sz="1600"/>
          </a:p>
        </p:txBody>
      </p:sp>
      <p:sp>
        <p:nvSpPr>
          <p:cNvPr id="17" name="Rounded Rectangle 16"/>
          <p:cNvSpPr/>
          <p:nvPr/>
        </p:nvSpPr>
        <p:spPr>
          <a:xfrm>
            <a:off x="2699792" y="2958852"/>
            <a:ext cx="3525304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mtClean="0">
                <a:solidFill>
                  <a:schemeClr val="tx1"/>
                </a:solidFill>
              </a:rPr>
              <a:t>ObjectServices</a:t>
            </a:r>
            <a:endParaRPr lang="fr-BE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341219" y="2197387"/>
            <a:ext cx="1662359" cy="5040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600" smtClean="0"/>
              <a:t>DataReader</a:t>
            </a:r>
            <a:endParaRPr lang="fr-BE" sz="1600"/>
          </a:p>
        </p:txBody>
      </p:sp>
      <p:sp>
        <p:nvSpPr>
          <p:cNvPr id="19" name="Oval 18"/>
          <p:cNvSpPr/>
          <p:nvPr/>
        </p:nvSpPr>
        <p:spPr>
          <a:xfrm>
            <a:off x="2699792" y="2060848"/>
            <a:ext cx="1499816" cy="50405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600" smtClean="0"/>
              <a:t>Linq to Entities</a:t>
            </a:r>
            <a:endParaRPr lang="fr-BE" sz="1600"/>
          </a:p>
        </p:txBody>
      </p:sp>
      <p:sp>
        <p:nvSpPr>
          <p:cNvPr id="20" name="Down Arrow 19"/>
          <p:cNvSpPr/>
          <p:nvPr/>
        </p:nvSpPr>
        <p:spPr>
          <a:xfrm>
            <a:off x="4935128" y="2694831"/>
            <a:ext cx="294208" cy="21602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1" name="Down Arrow 20"/>
          <p:cNvSpPr/>
          <p:nvPr/>
        </p:nvSpPr>
        <p:spPr>
          <a:xfrm>
            <a:off x="3419872" y="2694831"/>
            <a:ext cx="294208" cy="21602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2" name="Oval 21"/>
          <p:cNvSpPr/>
          <p:nvPr/>
        </p:nvSpPr>
        <p:spPr>
          <a:xfrm>
            <a:off x="4332324" y="2060848"/>
            <a:ext cx="1499816" cy="50405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600" smtClean="0"/>
              <a:t>Entity SQL</a:t>
            </a:r>
            <a:endParaRPr lang="fr-BE" sz="1600"/>
          </a:p>
        </p:txBody>
      </p:sp>
      <p:sp>
        <p:nvSpPr>
          <p:cNvPr id="23" name="Oval 22"/>
          <p:cNvSpPr/>
          <p:nvPr/>
        </p:nvSpPr>
        <p:spPr>
          <a:xfrm>
            <a:off x="5328084" y="1398320"/>
            <a:ext cx="1499816" cy="5040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600" smtClean="0">
                <a:solidFill>
                  <a:schemeClr val="tx1"/>
                </a:solidFill>
              </a:rPr>
              <a:t>Objects</a:t>
            </a:r>
            <a:endParaRPr lang="fr-BE" sz="1600">
              <a:solidFill>
                <a:schemeClr val="tx1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 rot="10800000">
            <a:off x="5930888" y="1988839"/>
            <a:ext cx="294208" cy="922015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Down Arrow 24"/>
          <p:cNvSpPr/>
          <p:nvPr/>
        </p:nvSpPr>
        <p:spPr>
          <a:xfrm>
            <a:off x="6975004" y="3524249"/>
            <a:ext cx="294208" cy="100392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6" name="Down Arrow 25"/>
          <p:cNvSpPr/>
          <p:nvPr/>
        </p:nvSpPr>
        <p:spPr>
          <a:xfrm rot="10800000">
            <a:off x="8025296" y="2802843"/>
            <a:ext cx="294208" cy="1706277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7" name="Down Arrow 26"/>
          <p:cNvSpPr/>
          <p:nvPr/>
        </p:nvSpPr>
        <p:spPr>
          <a:xfrm>
            <a:off x="3419872" y="3524249"/>
            <a:ext cx="294208" cy="100392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8" name="Rounded Rectangle 27"/>
          <p:cNvSpPr/>
          <p:nvPr/>
        </p:nvSpPr>
        <p:spPr>
          <a:xfrm>
            <a:off x="251520" y="4293096"/>
            <a:ext cx="2088232" cy="2088232"/>
          </a:xfrm>
          <a:prstGeom prst="roundRect">
            <a:avLst>
              <a:gd name="adj" fmla="val 997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BE" smtClean="0"/>
              <a:t>Metadata files</a:t>
            </a:r>
            <a:endParaRPr lang="fr-BE"/>
          </a:p>
        </p:txBody>
      </p:sp>
      <p:sp>
        <p:nvSpPr>
          <p:cNvPr id="29" name="Rounded Rectangle 28"/>
          <p:cNvSpPr/>
          <p:nvPr/>
        </p:nvSpPr>
        <p:spPr>
          <a:xfrm>
            <a:off x="467544" y="4833156"/>
            <a:ext cx="1728192" cy="44528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mtClean="0"/>
              <a:t>CSDL</a:t>
            </a:r>
            <a:endParaRPr lang="fr-BE"/>
          </a:p>
        </p:txBody>
      </p:sp>
      <p:sp>
        <p:nvSpPr>
          <p:cNvPr id="30" name="Rounded Rectangle 29"/>
          <p:cNvSpPr/>
          <p:nvPr/>
        </p:nvSpPr>
        <p:spPr>
          <a:xfrm>
            <a:off x="467544" y="5288508"/>
            <a:ext cx="1728192" cy="44528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mtClean="0"/>
              <a:t>MSL</a:t>
            </a:r>
            <a:endParaRPr lang="fr-BE"/>
          </a:p>
        </p:txBody>
      </p:sp>
      <p:sp>
        <p:nvSpPr>
          <p:cNvPr id="31" name="Rounded Rectangle 30"/>
          <p:cNvSpPr/>
          <p:nvPr/>
        </p:nvSpPr>
        <p:spPr>
          <a:xfrm>
            <a:off x="467544" y="5733256"/>
            <a:ext cx="1728192" cy="44528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mtClean="0"/>
              <a:t>SSDL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281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Query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Three kinds of queries in EF</a:t>
            </a:r>
          </a:p>
          <a:p>
            <a:pPr lvl="1"/>
            <a:r>
              <a:rPr lang="en-US"/>
              <a:t>LINQ to Entities</a:t>
            </a:r>
          </a:p>
          <a:p>
            <a:pPr lvl="1"/>
            <a:r>
              <a:rPr lang="en-US"/>
              <a:t>Entity SQL with Object Services</a:t>
            </a:r>
          </a:p>
          <a:p>
            <a:pPr lvl="1"/>
            <a:r>
              <a:rPr lang="en-US"/>
              <a:t>Entity SQL with Entity Client</a:t>
            </a:r>
          </a:p>
          <a:p>
            <a:endParaRPr lang="en-US"/>
          </a:p>
          <a:p>
            <a:r>
              <a:rPr lang="en-US"/>
              <a:t>Every kind has its pros and </a:t>
            </a:r>
            <a:r>
              <a:rPr lang="en-US" smtClean="0"/>
              <a:t>cons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19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252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Agenda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>
                <a:solidFill>
                  <a:schemeClr val="accent5">
                    <a:lumMod val="60000"/>
                    <a:lumOff val="40000"/>
                  </a:schemeClr>
                </a:solidFill>
              </a:rPr>
              <a:t>Entity Framework Introduction</a:t>
            </a:r>
          </a:p>
          <a:p>
            <a:pPr>
              <a:lnSpc>
                <a:spcPct val="150000"/>
              </a:lnSpc>
            </a:pPr>
            <a:r>
              <a:rPr lang="en-US" sz="3600" smtClean="0"/>
              <a:t>Exploring </a:t>
            </a:r>
            <a:r>
              <a:rPr lang="en-US" sz="3600"/>
              <a:t>the Entity Data Model</a:t>
            </a:r>
          </a:p>
          <a:p>
            <a:pPr>
              <a:lnSpc>
                <a:spcPct val="150000"/>
              </a:lnSpc>
            </a:pPr>
            <a:r>
              <a:rPr lang="en-US" sz="3600" smtClean="0"/>
              <a:t>Querying </a:t>
            </a:r>
            <a:r>
              <a:rPr lang="en-US" sz="3600"/>
              <a:t>and Manipulating Entity Data </a:t>
            </a:r>
            <a:r>
              <a:rPr lang="en-US" sz="3600" smtClean="0"/>
              <a:t>Models</a:t>
            </a:r>
            <a:endParaRPr lang="en-US" sz="3600"/>
          </a:p>
          <a:p>
            <a:pPr>
              <a:lnSpc>
                <a:spcPct val="150000"/>
              </a:lnSpc>
            </a:pPr>
            <a:r>
              <a:rPr lang="en-US" sz="3600" smtClean="0"/>
              <a:t>Summary</a:t>
            </a:r>
            <a:endParaRPr lang="en-US" sz="36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082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LINQ </a:t>
            </a:r>
            <a:r>
              <a:rPr lang="fr-BE"/>
              <a:t>to Entities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Queries written in LINQ syntax</a:t>
            </a:r>
          </a:p>
          <a:p>
            <a:r>
              <a:rPr lang="en-US"/>
              <a:t>Support for LINQ features</a:t>
            </a:r>
          </a:p>
          <a:p>
            <a:r>
              <a:rPr lang="en-US"/>
              <a:t>Full IntelliSense support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20</a:t>
            </a:fld>
            <a:endParaRPr lang="fr-BE"/>
          </a:p>
        </p:txBody>
      </p:sp>
      <p:sp>
        <p:nvSpPr>
          <p:cNvPr id="6" name="Rectangle 5"/>
          <p:cNvSpPr/>
          <p:nvPr/>
        </p:nvSpPr>
        <p:spPr>
          <a:xfrm>
            <a:off x="1331640" y="3429000"/>
            <a:ext cx="6192688" cy="27363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>
                <a:solidFill>
                  <a:srgbClr val="0000FF"/>
                </a:solidFill>
                <a:latin typeface="Consolas"/>
              </a:rPr>
              <a:t>var</a:t>
            </a:r>
            <a:r>
              <a:rPr lang="en-US">
                <a:solidFill>
                  <a:prstClr val="black"/>
                </a:solidFill>
                <a:latin typeface="Consolas"/>
              </a:rPr>
              <a:t> query = </a:t>
            </a:r>
            <a:r>
              <a:rPr lang="en-US">
                <a:solidFill>
                  <a:srgbClr val="0000FF"/>
                </a:solidFill>
                <a:latin typeface="Consolas"/>
              </a:rPr>
              <a:t>from</a:t>
            </a:r>
            <a:r>
              <a:rPr lang="en-US">
                <a:solidFill>
                  <a:prstClr val="black"/>
                </a:solidFill>
                <a:latin typeface="Consolas"/>
              </a:rPr>
              <a:t> emp </a:t>
            </a:r>
            <a:r>
              <a:rPr lang="en-US">
                <a:solidFill>
                  <a:srgbClr val="0000FF"/>
                </a:solidFill>
                <a:latin typeface="Consolas"/>
              </a:rPr>
              <a:t>in</a:t>
            </a:r>
            <a:r>
              <a:rPr lang="en-US">
                <a:solidFill>
                  <a:prstClr val="black"/>
                </a:solidFill>
                <a:latin typeface="Consolas"/>
              </a:rPr>
              <a:t> scott.EMPs</a:t>
            </a: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        </a:t>
            </a:r>
            <a:r>
              <a:rPr lang="fr-BE">
                <a:solidFill>
                  <a:srgbClr val="0000FF"/>
                </a:solidFill>
                <a:latin typeface="Consolas"/>
              </a:rPr>
              <a:t>where</a:t>
            </a:r>
            <a:r>
              <a:rPr lang="fr-BE">
                <a:solidFill>
                  <a:prstClr val="black"/>
                </a:solidFill>
                <a:latin typeface="Consolas"/>
              </a:rPr>
              <a:t> emp.ENAME.StartsWith(</a:t>
            </a:r>
            <a:r>
              <a:rPr lang="fr-BE">
                <a:solidFill>
                  <a:srgbClr val="A31515"/>
                </a:solidFill>
                <a:latin typeface="Consolas"/>
              </a:rPr>
              <a:t>"S"</a:t>
            </a:r>
            <a:r>
              <a:rPr lang="fr-BE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        </a:t>
            </a:r>
            <a:r>
              <a:rPr lang="fr-BE">
                <a:solidFill>
                  <a:srgbClr val="0000FF"/>
                </a:solidFill>
                <a:latin typeface="Consolas"/>
              </a:rPr>
              <a:t>orderby</a:t>
            </a:r>
            <a:r>
              <a:rPr lang="fr-BE">
                <a:solidFill>
                  <a:prstClr val="black"/>
                </a:solidFill>
                <a:latin typeface="Consolas"/>
              </a:rPr>
              <a:t> emp.ENAME </a:t>
            </a:r>
            <a:r>
              <a:rPr lang="fr-BE">
                <a:solidFill>
                  <a:srgbClr val="0000FF"/>
                </a:solidFill>
                <a:latin typeface="Consolas"/>
              </a:rPr>
              <a:t>ascending</a:t>
            </a:r>
            <a:endParaRPr lang="fr-BE">
              <a:solidFill>
                <a:prstClr val="black"/>
              </a:solidFill>
              <a:latin typeface="Consolas"/>
            </a:endParaRP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        </a:t>
            </a:r>
            <a:r>
              <a:rPr lang="fr-BE">
                <a:solidFill>
                  <a:srgbClr val="0000FF"/>
                </a:solidFill>
                <a:latin typeface="Consolas"/>
              </a:rPr>
              <a:t>select</a:t>
            </a:r>
            <a:r>
              <a:rPr lang="fr-BE">
                <a:solidFill>
                  <a:prstClr val="black"/>
                </a:solidFill>
                <a:latin typeface="Consolas"/>
              </a:rPr>
              <a:t> </a:t>
            </a:r>
            <a:r>
              <a:rPr lang="fr-BE">
                <a:solidFill>
                  <a:srgbClr val="0000FF"/>
                </a:solidFill>
                <a:latin typeface="Consolas"/>
              </a:rPr>
              <a:t>new</a:t>
            </a:r>
            <a:endParaRPr lang="fr-BE">
              <a:solidFill>
                <a:prstClr val="black"/>
              </a:solidFill>
              <a:latin typeface="Consolas"/>
            </a:endParaRP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        {</a:t>
            </a: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            Name = emp.ENAME,</a:t>
            </a: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            Title = emp.JOB,</a:t>
            </a: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            Salary = emp.SAL</a:t>
            </a: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        </a:t>
            </a:r>
            <a:r>
              <a:rPr lang="fr-BE" smtClean="0">
                <a:solidFill>
                  <a:prstClr val="black"/>
                </a:solidFill>
                <a:latin typeface="Consolas"/>
              </a:rPr>
              <a:t>};</a:t>
            </a:r>
            <a:endParaRPr lang="fr-BE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92367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Entity SQL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T-SQL-like query language</a:t>
            </a:r>
          </a:p>
          <a:p>
            <a:r>
              <a:rPr lang="en-US"/>
              <a:t>Provide the necessary capabilities for querying the EDM</a:t>
            </a:r>
          </a:p>
          <a:p>
            <a:r>
              <a:rPr lang="en-US"/>
              <a:t>EF translates Entity SQL into storage-specific </a:t>
            </a:r>
            <a:r>
              <a:rPr lang="en-US" smtClean="0"/>
              <a:t>queries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21</a:t>
            </a:fld>
            <a:endParaRPr lang="fr-BE"/>
          </a:p>
        </p:txBody>
      </p:sp>
      <p:sp>
        <p:nvSpPr>
          <p:cNvPr id="6" name="Rectangle 5"/>
          <p:cNvSpPr/>
          <p:nvPr/>
        </p:nvSpPr>
        <p:spPr>
          <a:xfrm>
            <a:off x="2411760" y="4365104"/>
            <a:ext cx="6192688" cy="20162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>
                <a:solidFill>
                  <a:srgbClr val="0000FF"/>
                </a:solidFill>
                <a:latin typeface="Consolas"/>
              </a:rPr>
              <a:t>var</a:t>
            </a:r>
            <a:r>
              <a:rPr lang="pt-BR">
                <a:solidFill>
                  <a:prstClr val="black"/>
                </a:solidFill>
                <a:latin typeface="Consolas"/>
              </a:rPr>
              <a:t> query = </a:t>
            </a:r>
            <a:r>
              <a:rPr lang="pt-BR">
                <a:solidFill>
                  <a:srgbClr val="A31515"/>
                </a:solidFill>
                <a:latin typeface="Consolas"/>
              </a:rPr>
              <a:t>@"SELECT VALUE e </a:t>
            </a:r>
            <a:endParaRPr lang="pt-BR">
              <a:solidFill>
                <a:prstClr val="black"/>
              </a:solidFill>
              <a:latin typeface="Consolas"/>
            </a:endParaRPr>
          </a:p>
          <a:p>
            <a:r>
              <a:rPr lang="fr-BE">
                <a:solidFill>
                  <a:srgbClr val="A31515"/>
                </a:solidFill>
                <a:latin typeface="Consolas"/>
              </a:rPr>
              <a:t>              </a:t>
            </a:r>
            <a:r>
              <a:rPr lang="fr-BE" smtClean="0">
                <a:solidFill>
                  <a:srgbClr val="A31515"/>
                </a:solidFill>
                <a:latin typeface="Consolas"/>
              </a:rPr>
              <a:t>FROM </a:t>
            </a:r>
            <a:r>
              <a:rPr lang="fr-BE">
                <a:solidFill>
                  <a:srgbClr val="A31515"/>
                </a:solidFill>
                <a:latin typeface="Consolas"/>
              </a:rPr>
              <a:t>ScottEntities.EMPs AS e</a:t>
            </a:r>
            <a:endParaRPr lang="fr-BE">
              <a:solidFill>
                <a:prstClr val="black"/>
              </a:solidFill>
              <a:latin typeface="Consolas"/>
            </a:endParaRPr>
          </a:p>
          <a:p>
            <a:r>
              <a:rPr lang="fr-BE">
                <a:solidFill>
                  <a:srgbClr val="A31515"/>
                </a:solidFill>
                <a:latin typeface="Consolas"/>
              </a:rPr>
              <a:t>              </a:t>
            </a:r>
            <a:r>
              <a:rPr lang="fr-BE" smtClean="0">
                <a:solidFill>
                  <a:srgbClr val="A31515"/>
                </a:solidFill>
                <a:latin typeface="Consolas"/>
              </a:rPr>
              <a:t>WHERE </a:t>
            </a:r>
            <a:r>
              <a:rPr lang="fr-BE">
                <a:solidFill>
                  <a:srgbClr val="A31515"/>
                </a:solidFill>
                <a:latin typeface="Consolas"/>
              </a:rPr>
              <a:t>e.ENAME LIKE 'S%' "</a:t>
            </a:r>
            <a:r>
              <a:rPr lang="fr-BE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fr-BE">
              <a:solidFill>
                <a:prstClr val="black"/>
              </a:solidFill>
              <a:latin typeface="Consolas"/>
            </a:endParaRPr>
          </a:p>
          <a:p>
            <a:r>
              <a:rPr lang="fr-BE">
                <a:solidFill>
                  <a:srgbClr val="0000FF"/>
                </a:solidFill>
                <a:latin typeface="Consolas"/>
              </a:rPr>
              <a:t>var</a:t>
            </a:r>
            <a:r>
              <a:rPr lang="fr-BE">
                <a:solidFill>
                  <a:prstClr val="black"/>
                </a:solidFill>
                <a:latin typeface="Consolas"/>
              </a:rPr>
              <a:t> employees = scott.CreateQuery&lt;</a:t>
            </a:r>
            <a:r>
              <a:rPr lang="fr-BE">
                <a:solidFill>
                  <a:srgbClr val="2B91AF"/>
                </a:solidFill>
                <a:latin typeface="Consolas"/>
              </a:rPr>
              <a:t>EMP</a:t>
            </a:r>
            <a:r>
              <a:rPr lang="fr-BE">
                <a:solidFill>
                  <a:prstClr val="black"/>
                </a:solidFill>
                <a:latin typeface="Consolas"/>
              </a:rPr>
              <a:t>&gt;(query</a:t>
            </a:r>
            <a:r>
              <a:rPr lang="fr-BE" smtClean="0">
                <a:solidFill>
                  <a:prstClr val="black"/>
                </a:solidFill>
                <a:latin typeface="Consolas"/>
              </a:rPr>
              <a:t>);</a:t>
            </a:r>
            <a:endParaRPr lang="fr-BE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0703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Entity Client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Streams data back to the application </a:t>
            </a:r>
          </a:p>
          <a:p>
            <a:r>
              <a:rPr lang="en-US"/>
              <a:t>Resembles SqlClient, OracleClient and the other client </a:t>
            </a:r>
            <a:r>
              <a:rPr lang="en-US" smtClean="0"/>
              <a:t>providers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22</a:t>
            </a:fld>
            <a:endParaRPr lang="fr-BE"/>
          </a:p>
        </p:txBody>
      </p:sp>
      <p:sp>
        <p:nvSpPr>
          <p:cNvPr id="6" name="Rectangle 5"/>
          <p:cNvSpPr/>
          <p:nvPr/>
        </p:nvSpPr>
        <p:spPr>
          <a:xfrm>
            <a:off x="395536" y="3140969"/>
            <a:ext cx="8640960" cy="40324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160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600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1600">
                <a:solidFill>
                  <a:prstClr val="black"/>
                </a:solidFill>
                <a:latin typeface="Consolas"/>
              </a:rPr>
              <a:t> conn = </a:t>
            </a:r>
            <a:r>
              <a:rPr lang="en-US" sz="160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>
                <a:solidFill>
                  <a:srgbClr val="2B91AF"/>
                </a:solidFill>
                <a:latin typeface="Consolas"/>
              </a:rPr>
              <a:t>EntityConnection</a:t>
            </a:r>
            <a:r>
              <a:rPr lang="en-US" sz="160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>
                <a:solidFill>
                  <a:srgbClr val="A31515"/>
                </a:solidFill>
                <a:latin typeface="Consolas"/>
              </a:rPr>
              <a:t>"name=ScottEntities"</a:t>
            </a:r>
            <a:r>
              <a:rPr lang="en-US" sz="1600">
                <a:solidFill>
                  <a:prstClr val="black"/>
                </a:solidFill>
                <a:latin typeface="Consolas"/>
              </a:rPr>
              <a:t>))</a:t>
            </a:r>
          </a:p>
          <a:p>
            <a:r>
              <a:rPr lang="fr-BE" sz="160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fr-BE" sz="1600">
                <a:solidFill>
                  <a:prstClr val="black"/>
                </a:solidFill>
                <a:latin typeface="Consolas"/>
              </a:rPr>
              <a:t>    conn.Open();</a:t>
            </a:r>
          </a:p>
          <a:p>
            <a:r>
              <a:rPr lang="fr-BE" sz="1600">
                <a:solidFill>
                  <a:prstClr val="black"/>
                </a:solidFill>
                <a:latin typeface="Consolas"/>
              </a:rPr>
              <a:t>    </a:t>
            </a:r>
            <a:r>
              <a:rPr lang="fr-BE" sz="1600">
                <a:solidFill>
                  <a:srgbClr val="0000FF"/>
                </a:solidFill>
                <a:latin typeface="Consolas"/>
              </a:rPr>
              <a:t>using</a:t>
            </a:r>
            <a:r>
              <a:rPr lang="fr-BE" sz="1600">
                <a:solidFill>
                  <a:prstClr val="black"/>
                </a:solidFill>
                <a:latin typeface="Consolas"/>
              </a:rPr>
              <a:t> (</a:t>
            </a:r>
            <a:r>
              <a:rPr lang="fr-BE" sz="1600">
                <a:solidFill>
                  <a:srgbClr val="2B91AF"/>
                </a:solidFill>
                <a:latin typeface="Consolas"/>
              </a:rPr>
              <a:t>EntityCommand</a:t>
            </a:r>
            <a:r>
              <a:rPr lang="fr-BE" sz="1600">
                <a:solidFill>
                  <a:prstClr val="black"/>
                </a:solidFill>
                <a:latin typeface="Consolas"/>
              </a:rPr>
              <a:t> cmd = conn.CreateCommand())</a:t>
            </a:r>
          </a:p>
          <a:p>
            <a:r>
              <a:rPr lang="fr-BE" sz="1600">
                <a:solidFill>
                  <a:prstClr val="black"/>
                </a:solidFill>
                <a:latin typeface="Consolas"/>
              </a:rPr>
              <a:t>    {</a:t>
            </a:r>
          </a:p>
          <a:p>
            <a:r>
              <a:rPr lang="en-US" sz="1600">
                <a:solidFill>
                  <a:prstClr val="black"/>
                </a:solidFill>
                <a:latin typeface="Consolas"/>
              </a:rPr>
              <a:t>        cmd.CommandText = </a:t>
            </a:r>
            <a:r>
              <a:rPr lang="en-US" sz="1600">
                <a:solidFill>
                  <a:srgbClr val="A31515"/>
                </a:solidFill>
                <a:latin typeface="Consolas"/>
              </a:rPr>
              <a:t>"SELECT VALUE d FROM ScottEntities.DEPTs AS d "</a:t>
            </a:r>
            <a:r>
              <a:rPr lang="en-US" sz="160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fr-BE" sz="1600">
                <a:solidFill>
                  <a:prstClr val="black"/>
                </a:solidFill>
                <a:latin typeface="Consolas"/>
              </a:rPr>
              <a:t>        </a:t>
            </a:r>
            <a:r>
              <a:rPr lang="fr-BE" sz="1600">
                <a:solidFill>
                  <a:srgbClr val="0000FF"/>
                </a:solidFill>
                <a:latin typeface="Consolas"/>
              </a:rPr>
              <a:t>using</a:t>
            </a:r>
            <a:r>
              <a:rPr lang="fr-BE" sz="1600">
                <a:solidFill>
                  <a:prstClr val="black"/>
                </a:solidFill>
                <a:latin typeface="Consolas"/>
              </a:rPr>
              <a:t> (</a:t>
            </a:r>
            <a:r>
              <a:rPr lang="fr-BE" sz="1600">
                <a:solidFill>
                  <a:srgbClr val="2B91AF"/>
                </a:solidFill>
                <a:latin typeface="Consolas"/>
              </a:rPr>
              <a:t>EntityDataReader</a:t>
            </a:r>
            <a:r>
              <a:rPr lang="fr-BE" sz="1600">
                <a:solidFill>
                  <a:prstClr val="black"/>
                </a:solidFill>
                <a:latin typeface="Consolas"/>
              </a:rPr>
              <a:t> dr = </a:t>
            </a:r>
            <a:endParaRPr lang="fr-BE" sz="1600" smtClean="0">
              <a:solidFill>
                <a:prstClr val="black"/>
              </a:solidFill>
              <a:latin typeface="Consolas"/>
            </a:endParaRPr>
          </a:p>
          <a:p>
            <a:r>
              <a:rPr lang="fr-BE" sz="1600">
                <a:solidFill>
                  <a:prstClr val="black"/>
                </a:solidFill>
                <a:latin typeface="Consolas"/>
              </a:rPr>
              <a:t> </a:t>
            </a:r>
            <a:r>
              <a:rPr lang="fr-BE" sz="1600" smtClean="0">
                <a:solidFill>
                  <a:prstClr val="black"/>
                </a:solidFill>
                <a:latin typeface="Consolas"/>
              </a:rPr>
              <a:t>                      cmd.ExecuteReader(</a:t>
            </a:r>
            <a:r>
              <a:rPr lang="fr-BE" sz="1600" smtClean="0">
                <a:solidFill>
                  <a:srgbClr val="2B91AF"/>
                </a:solidFill>
                <a:latin typeface="Consolas"/>
              </a:rPr>
              <a:t>CommandBehavior</a:t>
            </a:r>
            <a:r>
              <a:rPr lang="fr-BE" sz="1600" smtClean="0">
                <a:solidFill>
                  <a:prstClr val="black"/>
                </a:solidFill>
                <a:latin typeface="Consolas"/>
              </a:rPr>
              <a:t>.SequentialAccess</a:t>
            </a:r>
            <a:r>
              <a:rPr lang="fr-BE" sz="1600">
                <a:solidFill>
                  <a:prstClr val="black"/>
                </a:solidFill>
                <a:latin typeface="Consolas"/>
              </a:rPr>
              <a:t>))</a:t>
            </a:r>
          </a:p>
          <a:p>
            <a:r>
              <a:rPr lang="fr-BE" sz="1600">
                <a:solidFill>
                  <a:prstClr val="black"/>
                </a:solidFill>
                <a:latin typeface="Consolas"/>
              </a:rPr>
              <a:t>        {</a:t>
            </a:r>
          </a:p>
          <a:p>
            <a:r>
              <a:rPr lang="fr-BE" sz="160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fr-BE" sz="1600">
                <a:solidFill>
                  <a:srgbClr val="0000FF"/>
                </a:solidFill>
                <a:latin typeface="Consolas"/>
              </a:rPr>
              <a:t>while</a:t>
            </a:r>
            <a:r>
              <a:rPr lang="fr-BE" sz="1600">
                <a:solidFill>
                  <a:prstClr val="black"/>
                </a:solidFill>
                <a:latin typeface="Consolas"/>
              </a:rPr>
              <a:t> (dr.Read())</a:t>
            </a:r>
          </a:p>
          <a:p>
            <a:r>
              <a:rPr lang="fr-BE" sz="1600">
                <a:solidFill>
                  <a:prstClr val="black"/>
                </a:solidFill>
                <a:latin typeface="Consolas"/>
              </a:rPr>
              <a:t>            {</a:t>
            </a:r>
          </a:p>
          <a:p>
            <a:r>
              <a:rPr lang="fr-BE" sz="160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fr-BE" sz="1600">
                <a:solidFill>
                  <a:srgbClr val="2B91AF"/>
                </a:solidFill>
                <a:latin typeface="Consolas"/>
              </a:rPr>
              <a:t>MessageBox</a:t>
            </a:r>
            <a:r>
              <a:rPr lang="fr-BE" sz="1600">
                <a:solidFill>
                  <a:prstClr val="black"/>
                </a:solidFill>
                <a:latin typeface="Consolas"/>
              </a:rPr>
              <a:t>.Show(dr.GetString(1));</a:t>
            </a:r>
          </a:p>
          <a:p>
            <a:r>
              <a:rPr lang="fr-BE" sz="160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fr-BE" sz="1600" smtClean="0">
                <a:solidFill>
                  <a:prstClr val="black"/>
                </a:solidFill>
                <a:latin typeface="Consolas"/>
              </a:rPr>
              <a:t>}</a:t>
            </a:r>
          </a:p>
          <a:p>
            <a:r>
              <a:rPr lang="fr-BE" sz="1600" smtClean="0">
                <a:solidFill>
                  <a:prstClr val="black"/>
                </a:solidFill>
                <a:latin typeface="Consolas"/>
              </a:rPr>
              <a:t>        }</a:t>
            </a:r>
          </a:p>
          <a:p>
            <a:r>
              <a:rPr lang="fr-BE" sz="1600" smtClean="0">
                <a:solidFill>
                  <a:prstClr val="black"/>
                </a:solidFill>
                <a:latin typeface="Consolas"/>
              </a:rPr>
              <a:t>    }</a:t>
            </a:r>
          </a:p>
          <a:p>
            <a:r>
              <a:rPr lang="fr-BE" sz="1600" smtClean="0">
                <a:solidFill>
                  <a:prstClr val="black"/>
                </a:solidFill>
                <a:latin typeface="Consolas"/>
              </a:rPr>
              <a:t>} </a:t>
            </a:r>
            <a:endParaRPr lang="fr-BE" sz="160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60597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Pros and Cons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23</a:t>
            </a:fld>
            <a:endParaRPr lang="fr-BE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23210"/>
              </p:ext>
            </p:extLst>
          </p:nvPr>
        </p:nvGraphicFramePr>
        <p:xfrm>
          <a:off x="323528" y="1556792"/>
          <a:ext cx="8524876" cy="4714874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2131219"/>
                <a:gridCol w="2131219"/>
                <a:gridCol w="2131219"/>
                <a:gridCol w="2131219"/>
              </a:tblGrid>
              <a:tr h="972475">
                <a:tc>
                  <a:txBody>
                    <a:bodyPr/>
                    <a:lstStyle/>
                    <a:p>
                      <a:pPr algn="l" rtl="1"/>
                      <a:r>
                        <a:rPr lang="en-US" sz="1800" dirty="0" smtClean="0"/>
                        <a:t>Entity SQL with Entity Client</a:t>
                      </a:r>
                      <a:endParaRPr lang="he-IL" sz="1800" dirty="0"/>
                    </a:p>
                  </a:txBody>
                  <a:tcPr marL="90161" marR="90161" marT="45716" marB="45716" anchor="ctr"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800" dirty="0" smtClean="0"/>
                        <a:t>Entity SQL with Object Services</a:t>
                      </a:r>
                      <a:endParaRPr lang="he-IL" sz="1800" dirty="0"/>
                    </a:p>
                  </a:txBody>
                  <a:tcPr marL="90161" marR="90161" marT="45716" marB="45716" anchor="ctr"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800" dirty="0" smtClean="0"/>
                        <a:t>LINQ</a:t>
                      </a:r>
                      <a:r>
                        <a:rPr lang="en-US" sz="1800" baseline="0" dirty="0" smtClean="0"/>
                        <a:t> to Entities</a:t>
                      </a:r>
                      <a:endParaRPr lang="he-IL" sz="1800" dirty="0"/>
                    </a:p>
                  </a:txBody>
                  <a:tcPr marL="90161" marR="90161" marT="45716" marB="45716" anchor="ctr"/>
                </a:tc>
                <a:tc>
                  <a:txBody>
                    <a:bodyPr/>
                    <a:lstStyle/>
                    <a:p>
                      <a:pPr algn="l" rtl="1"/>
                      <a:endParaRPr lang="he-IL" sz="1800"/>
                    </a:p>
                  </a:txBody>
                  <a:tcPr marL="90161" marR="90161" marT="45716" marB="45716" anchor="ctr"/>
                </a:tc>
              </a:tr>
              <a:tr h="563418">
                <a:tc>
                  <a:txBody>
                    <a:bodyPr/>
                    <a:lstStyle/>
                    <a:p>
                      <a:pPr algn="ctr" rtl="1"/>
                      <a:endParaRPr lang="he-IL" sz="1800" dirty="0"/>
                    </a:p>
                  </a:txBody>
                  <a:tcPr marL="90161" marR="90161" marT="45716" marB="45716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dirty="0"/>
                    </a:p>
                  </a:txBody>
                  <a:tcPr marL="90161" marR="90161" marT="45716" marB="45716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smtClean="0">
                          <a:sym typeface="Wingdings"/>
                        </a:rPr>
                        <a:t></a:t>
                      </a:r>
                      <a:endParaRPr lang="he-IL" sz="1800" dirty="0"/>
                    </a:p>
                  </a:txBody>
                  <a:tcPr marL="90161" marR="90161" marT="45716" marB="45716" anchor="ctr"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800" b="1" dirty="0" smtClean="0"/>
                        <a:t>LINQ</a:t>
                      </a:r>
                      <a:r>
                        <a:rPr lang="en-US" sz="1800" b="1" baseline="0" dirty="0" smtClean="0"/>
                        <a:t> support</a:t>
                      </a:r>
                      <a:endParaRPr lang="he-IL" sz="1800" b="1" dirty="0"/>
                    </a:p>
                  </a:txBody>
                  <a:tcPr marL="90161" marR="90161" marT="45716" marB="45716" anchor="ctr"/>
                </a:tc>
              </a:tr>
              <a:tr h="563418">
                <a:tc>
                  <a:txBody>
                    <a:bodyPr/>
                    <a:lstStyle/>
                    <a:p>
                      <a:pPr algn="ctr" rtl="1"/>
                      <a:endParaRPr lang="he-IL" sz="1800" dirty="0"/>
                    </a:p>
                  </a:txBody>
                  <a:tcPr marL="90161" marR="90161" marT="45716" marB="45716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dirty="0"/>
                    </a:p>
                  </a:txBody>
                  <a:tcPr marL="90161" marR="90161" marT="45716" marB="45716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smtClean="0">
                          <a:sym typeface="Wingdings"/>
                        </a:rPr>
                        <a:t></a:t>
                      </a:r>
                      <a:endParaRPr lang="he-IL" sz="1800" dirty="0"/>
                    </a:p>
                  </a:txBody>
                  <a:tcPr marL="90161" marR="90161" marT="45716" marB="45716" anchor="ctr"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800" b="1" dirty="0" smtClean="0"/>
                        <a:t>IntelliSense </a:t>
                      </a:r>
                      <a:endParaRPr lang="he-IL" sz="1800" b="1" dirty="0"/>
                    </a:p>
                  </a:txBody>
                  <a:tcPr marL="90161" marR="90161" marT="45716" marB="45716" anchor="ctr"/>
                </a:tc>
              </a:tr>
              <a:tr h="670613">
                <a:tc>
                  <a:txBody>
                    <a:bodyPr/>
                    <a:lstStyle/>
                    <a:p>
                      <a:pPr algn="ctr" rtl="1"/>
                      <a:r>
                        <a:rPr lang="he-IL" sz="1800" smtClean="0">
                          <a:sym typeface="Wingdings"/>
                        </a:rPr>
                        <a:t></a:t>
                      </a:r>
                      <a:endParaRPr lang="he-IL" sz="1800" dirty="0"/>
                    </a:p>
                  </a:txBody>
                  <a:tcPr marL="90161" marR="90161" marT="45716" marB="45716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smtClean="0">
                          <a:sym typeface="Wingdings"/>
                        </a:rPr>
                        <a:t></a:t>
                      </a:r>
                      <a:endParaRPr lang="he-IL" sz="1800" dirty="0"/>
                    </a:p>
                  </a:txBody>
                  <a:tcPr marL="90161" marR="90161" marT="45716" marB="45716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dirty="0"/>
                    </a:p>
                  </a:txBody>
                  <a:tcPr marL="90161" marR="90161" marT="45716" marB="45716" anchor="ctr"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800" b="1" dirty="0" smtClean="0"/>
                        <a:t>Model dynamic queries </a:t>
                      </a:r>
                      <a:endParaRPr lang="he-IL" sz="1800" b="1" dirty="0"/>
                    </a:p>
                  </a:txBody>
                  <a:tcPr marL="90161" marR="90161" marT="45716" marB="45716" anchor="ctr"/>
                </a:tc>
              </a:tr>
              <a:tr h="972475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err="1" smtClean="0"/>
                        <a:t>DbDataReader</a:t>
                      </a:r>
                      <a:endParaRPr lang="he-IL" sz="1800" dirty="0"/>
                    </a:p>
                  </a:txBody>
                  <a:tcPr marL="90161" marR="90161" marT="45716" marB="45716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/>
                        <a:t>Objects or </a:t>
                      </a:r>
                      <a:r>
                        <a:rPr lang="en-US" sz="1800" dirty="0" err="1" smtClean="0"/>
                        <a:t>DbDataRecords</a:t>
                      </a:r>
                      <a:endParaRPr lang="he-IL" sz="1800" dirty="0"/>
                    </a:p>
                  </a:txBody>
                  <a:tcPr marL="90161" marR="90161" marT="45716" marB="45716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/>
                        <a:t>Objects</a:t>
                      </a:r>
                      <a:endParaRPr lang="he-IL" sz="1800" dirty="0"/>
                    </a:p>
                  </a:txBody>
                  <a:tcPr marL="90161" marR="90161" marT="45716" marB="45716" anchor="ctr"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800" b="1" dirty="0" smtClean="0"/>
                        <a:t>Return type</a:t>
                      </a:r>
                      <a:endParaRPr lang="he-IL" sz="1800" b="1" dirty="0"/>
                    </a:p>
                  </a:txBody>
                  <a:tcPr marL="90161" marR="90161" marT="45716" marB="45716" anchor="ctr"/>
                </a:tc>
              </a:tr>
              <a:tr h="972475">
                <a:tc>
                  <a:txBody>
                    <a:bodyPr/>
                    <a:lstStyle/>
                    <a:p>
                      <a:pPr algn="ctr" rtl="1"/>
                      <a:r>
                        <a:rPr lang="he-IL" sz="1800" smtClean="0">
                          <a:sym typeface="Wingdings"/>
                        </a:rPr>
                        <a:t></a:t>
                      </a:r>
                      <a:r>
                        <a:rPr lang="fr-BE" sz="1800" smtClean="0">
                          <a:sym typeface="Wingdings"/>
                        </a:rPr>
                        <a:t> </a:t>
                      </a:r>
                      <a:r>
                        <a:rPr lang="he-IL" sz="1800" smtClean="0">
                          <a:sym typeface="Wingdings"/>
                        </a:rPr>
                        <a:t></a:t>
                      </a:r>
                      <a:endParaRPr lang="he-IL" sz="1800" dirty="0"/>
                    </a:p>
                  </a:txBody>
                  <a:tcPr marL="90161" marR="90161" marT="45716" marB="45716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smtClean="0">
                          <a:sym typeface="Wingdings"/>
                        </a:rPr>
                        <a:t></a:t>
                      </a:r>
                      <a:r>
                        <a:rPr lang="fr-BE" sz="1800" smtClean="0">
                          <a:sym typeface="Wingdings"/>
                        </a:rPr>
                        <a:t> </a:t>
                      </a:r>
                      <a:r>
                        <a:rPr lang="he-IL" sz="1800" smtClean="0">
                          <a:sym typeface="Wingdings"/>
                        </a:rPr>
                        <a:t></a:t>
                      </a:r>
                      <a:r>
                        <a:rPr lang="fr-BE" sz="1800" smtClean="0">
                          <a:sym typeface="Wingdings"/>
                        </a:rPr>
                        <a:t> </a:t>
                      </a:r>
                      <a:r>
                        <a:rPr lang="he-IL" sz="1800" smtClean="0">
                          <a:sym typeface="Wingdings"/>
                        </a:rPr>
                        <a:t></a:t>
                      </a:r>
                      <a:endParaRPr lang="he-IL" sz="1800" dirty="0"/>
                    </a:p>
                  </a:txBody>
                  <a:tcPr marL="90161" marR="90161" marT="45716" marB="45716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smtClean="0">
                          <a:sym typeface="Wingdings"/>
                        </a:rPr>
                        <a:t></a:t>
                      </a:r>
                      <a:endParaRPr lang="he-IL" sz="1800" dirty="0"/>
                    </a:p>
                  </a:txBody>
                  <a:tcPr marL="90161" marR="90161" marT="45716" marB="45716" anchor="ctr"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800" b="1" dirty="0" smtClean="0"/>
                        <a:t>Performance</a:t>
                      </a:r>
                      <a:endParaRPr lang="he-IL" sz="1800" b="1" dirty="0"/>
                    </a:p>
                  </a:txBody>
                  <a:tcPr marL="90161" marR="90161" marT="45716" marB="4571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30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Deciding which Query Method to Use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Choose Entity SQL with </a:t>
            </a:r>
            <a:r>
              <a:rPr lang="en-US">
                <a:solidFill>
                  <a:schemeClr val="accent5">
                    <a:lumMod val="60000"/>
                    <a:lumOff val="40000"/>
                  </a:schemeClr>
                </a:solidFill>
              </a:rPr>
              <a:t>Entity </a:t>
            </a:r>
            <a:r>
              <a:rPr lang="en-US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Client</a:t>
            </a:r>
            <a:endParaRPr lang="en-US"/>
          </a:p>
          <a:p>
            <a:pPr lvl="1"/>
            <a:r>
              <a:rPr lang="en-US"/>
              <a:t>You want  to return streamed data</a:t>
            </a:r>
          </a:p>
          <a:p>
            <a:pPr lvl="1"/>
            <a:r>
              <a:rPr lang="en-US"/>
              <a:t>You want to use EDM in existing applications</a:t>
            </a:r>
          </a:p>
          <a:p>
            <a:endParaRPr lang="en-US" smtClean="0"/>
          </a:p>
          <a:p>
            <a:r>
              <a:rPr lang="en-US" smtClean="0"/>
              <a:t>Choose </a:t>
            </a:r>
            <a:r>
              <a:rPr lang="en-US"/>
              <a:t>Entity SQL with </a:t>
            </a:r>
            <a:r>
              <a:rPr lang="en-US">
                <a:solidFill>
                  <a:schemeClr val="accent5">
                    <a:lumMod val="60000"/>
                    <a:lumOff val="40000"/>
                  </a:schemeClr>
                </a:solidFill>
              </a:rPr>
              <a:t>Object </a:t>
            </a:r>
            <a:r>
              <a:rPr lang="en-US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Services</a:t>
            </a:r>
            <a:endParaRPr lang="en-US"/>
          </a:p>
          <a:p>
            <a:pPr lvl="1"/>
            <a:r>
              <a:rPr lang="en-US"/>
              <a:t>You want to express queries that LINQ doesn’t enable</a:t>
            </a:r>
          </a:p>
          <a:p>
            <a:pPr lvl="1"/>
            <a:r>
              <a:rPr lang="en-US"/>
              <a:t>You want dynamic queries </a:t>
            </a:r>
          </a:p>
          <a:p>
            <a:pPr lvl="1"/>
            <a:r>
              <a:rPr lang="en-US"/>
              <a:t>You want the best performance</a:t>
            </a:r>
            <a:br>
              <a:rPr lang="en-US"/>
            </a:br>
            <a:endParaRPr lang="en-US"/>
          </a:p>
          <a:p>
            <a:r>
              <a:rPr lang="en-US"/>
              <a:t>Otherwise choose </a:t>
            </a:r>
            <a:r>
              <a:rPr lang="en-US">
                <a:solidFill>
                  <a:schemeClr val="accent5">
                    <a:lumMod val="60000"/>
                    <a:lumOff val="40000"/>
                  </a:schemeClr>
                </a:solidFill>
              </a:rPr>
              <a:t>LINQ to Entities</a:t>
            </a:r>
          </a:p>
          <a:p>
            <a:endParaRPr lang="en-US"/>
          </a:p>
          <a:p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24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403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ObjectContext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/>
              <a:t>How ObjectContext Manages Entities</a:t>
            </a:r>
            <a:r>
              <a:rPr lang="fr-BE" smtClean="0"/>
              <a:t>?</a:t>
            </a:r>
          </a:p>
          <a:p>
            <a:pPr lvl="1"/>
            <a:r>
              <a:rPr lang="en-US"/>
              <a:t>Every entity in ObjectContext has a ObjectStateEntry</a:t>
            </a:r>
          </a:p>
          <a:p>
            <a:endParaRPr lang="en-US"/>
          </a:p>
          <a:p>
            <a:pPr lvl="1"/>
            <a:r>
              <a:rPr lang="en-US"/>
              <a:t>ObjectContext uses ObjectStateEntries to track entity changes</a:t>
            </a:r>
          </a:p>
          <a:p>
            <a:endParaRPr lang="en-US"/>
          </a:p>
          <a:p>
            <a:endParaRPr lang="en-US"/>
          </a:p>
          <a:p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25</a:t>
            </a:fld>
            <a:endParaRPr lang="fr-BE"/>
          </a:p>
        </p:txBody>
      </p:sp>
      <p:sp>
        <p:nvSpPr>
          <p:cNvPr id="6" name="Rectangle 5"/>
          <p:cNvSpPr/>
          <p:nvPr/>
        </p:nvSpPr>
        <p:spPr>
          <a:xfrm>
            <a:off x="827584" y="4509120"/>
            <a:ext cx="8172400" cy="194421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>
                <a:solidFill>
                  <a:srgbClr val="0000FF"/>
                </a:solidFill>
                <a:latin typeface="Consolas"/>
              </a:rPr>
              <a:t>using</a:t>
            </a:r>
            <a:r>
              <a:rPr lang="en-US">
                <a:solidFill>
                  <a:prstClr val="black"/>
                </a:solidFill>
                <a:latin typeface="Consolas"/>
              </a:rPr>
              <a:t> (</a:t>
            </a:r>
            <a:r>
              <a:rPr lang="en-US">
                <a:solidFill>
                  <a:srgbClr val="2B91AF"/>
                </a:solidFill>
                <a:latin typeface="Consolas"/>
              </a:rPr>
              <a:t>ScottEntities</a:t>
            </a:r>
            <a:r>
              <a:rPr lang="en-US">
                <a:solidFill>
                  <a:prstClr val="black"/>
                </a:solidFill>
                <a:latin typeface="Consolas"/>
              </a:rPr>
              <a:t> scott = </a:t>
            </a:r>
            <a:r>
              <a:rPr lang="en-US">
                <a:solidFill>
                  <a:srgbClr val="0000FF"/>
                </a:solidFill>
                <a:latin typeface="Consolas"/>
              </a:rPr>
              <a:t>new</a:t>
            </a:r>
            <a:r>
              <a:rPr lang="en-US">
                <a:solidFill>
                  <a:prstClr val="black"/>
                </a:solidFill>
                <a:latin typeface="Consolas"/>
              </a:rPr>
              <a:t> </a:t>
            </a:r>
            <a:r>
              <a:rPr lang="en-US">
                <a:solidFill>
                  <a:srgbClr val="2B91AF"/>
                </a:solidFill>
                <a:latin typeface="Consolas"/>
              </a:rPr>
              <a:t>ScottEntities</a:t>
            </a:r>
            <a:r>
              <a:rPr lang="en-US">
                <a:solidFill>
                  <a:prstClr val="black"/>
                </a:solidFill>
                <a:latin typeface="Consolas"/>
              </a:rPr>
              <a:t>())</a:t>
            </a: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fr-BE" smtClean="0">
                <a:solidFill>
                  <a:srgbClr val="0000FF"/>
                </a:solidFill>
                <a:latin typeface="Consolas"/>
              </a:rPr>
              <a:t>   if</a:t>
            </a:r>
            <a:r>
              <a:rPr lang="fr-BE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fr-BE">
                <a:solidFill>
                  <a:prstClr val="black"/>
                </a:solidFill>
                <a:latin typeface="Consolas"/>
              </a:rPr>
              <a:t>(scott.EMPs.First().EntityState == </a:t>
            </a:r>
            <a:r>
              <a:rPr lang="fr-BE" smtClean="0">
                <a:solidFill>
                  <a:srgbClr val="2B91AF"/>
                </a:solidFill>
                <a:latin typeface="Consolas"/>
              </a:rPr>
              <a:t>EntityState</a:t>
            </a:r>
            <a:r>
              <a:rPr lang="fr-BE" smtClean="0">
                <a:solidFill>
                  <a:prstClr val="black"/>
                </a:solidFill>
                <a:latin typeface="Consolas"/>
              </a:rPr>
              <a:t>.Unchanged</a:t>
            </a:r>
            <a:r>
              <a:rPr lang="fr-BE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fr-BE" smtClean="0">
                <a:solidFill>
                  <a:prstClr val="black"/>
                </a:solidFill>
                <a:latin typeface="Consolas"/>
              </a:rPr>
              <a:t>   { </a:t>
            </a:r>
            <a:endParaRPr lang="fr-BE">
              <a:solidFill>
                <a:prstClr val="black"/>
              </a:solidFill>
              <a:latin typeface="Consolas"/>
            </a:endParaRP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</a:t>
            </a:r>
            <a:r>
              <a:rPr lang="fr-BE" smtClean="0">
                <a:solidFill>
                  <a:prstClr val="black"/>
                </a:solidFill>
                <a:latin typeface="Consolas"/>
              </a:rPr>
              <a:t>   ...             </a:t>
            </a:r>
            <a:endParaRPr lang="fr-BE">
              <a:solidFill>
                <a:prstClr val="black"/>
              </a:solidFill>
              <a:latin typeface="Consolas"/>
            </a:endParaRPr>
          </a:p>
          <a:p>
            <a:r>
              <a:rPr lang="fr-BE" smtClean="0">
                <a:solidFill>
                  <a:prstClr val="black"/>
                </a:solidFill>
                <a:latin typeface="Consolas"/>
              </a:rPr>
              <a:t>   }</a:t>
            </a:r>
          </a:p>
          <a:p>
            <a:r>
              <a:rPr lang="fr-BE" smtClean="0">
                <a:solidFill>
                  <a:prstClr val="black"/>
                </a:solidFill>
                <a:latin typeface="Consolas"/>
              </a:rPr>
              <a:t>}</a:t>
            </a:r>
            <a:endParaRPr lang="fr-BE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3741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The SaveChanges Method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Persists back to the data storage all the changes made to entities</a:t>
            </a:r>
          </a:p>
          <a:p>
            <a:r>
              <a:rPr lang="en-US"/>
              <a:t>Uses the ObjectStateEntries to build the relevant data storage commands</a:t>
            </a:r>
          </a:p>
          <a:p>
            <a:r>
              <a:rPr lang="en-US"/>
              <a:t>Unit of work </a:t>
            </a:r>
            <a:r>
              <a:rPr lang="en-US" smtClean="0"/>
              <a:t>pattern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26</a:t>
            </a:fld>
            <a:endParaRPr lang="fr-BE"/>
          </a:p>
        </p:txBody>
      </p:sp>
      <p:sp>
        <p:nvSpPr>
          <p:cNvPr id="6" name="Rectangle 5"/>
          <p:cNvSpPr/>
          <p:nvPr/>
        </p:nvSpPr>
        <p:spPr>
          <a:xfrm>
            <a:off x="1547664" y="4581128"/>
            <a:ext cx="7056784" cy="15121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>
                <a:solidFill>
                  <a:srgbClr val="0000FF"/>
                </a:solidFill>
                <a:latin typeface="Consolas"/>
              </a:rPr>
              <a:t>using</a:t>
            </a:r>
            <a:r>
              <a:rPr lang="en-US">
                <a:solidFill>
                  <a:prstClr val="black"/>
                </a:solidFill>
                <a:latin typeface="Consolas"/>
              </a:rPr>
              <a:t> (</a:t>
            </a:r>
            <a:r>
              <a:rPr lang="en-US">
                <a:solidFill>
                  <a:srgbClr val="2B91AF"/>
                </a:solidFill>
                <a:latin typeface="Consolas"/>
              </a:rPr>
              <a:t>ScottEntities</a:t>
            </a:r>
            <a:r>
              <a:rPr lang="en-US">
                <a:solidFill>
                  <a:prstClr val="black"/>
                </a:solidFill>
                <a:latin typeface="Consolas"/>
              </a:rPr>
              <a:t> scott = </a:t>
            </a:r>
            <a:r>
              <a:rPr lang="en-US">
                <a:solidFill>
                  <a:srgbClr val="0000FF"/>
                </a:solidFill>
                <a:latin typeface="Consolas"/>
              </a:rPr>
              <a:t>new</a:t>
            </a:r>
            <a:r>
              <a:rPr lang="en-US">
                <a:solidFill>
                  <a:prstClr val="black"/>
                </a:solidFill>
                <a:latin typeface="Consolas"/>
              </a:rPr>
              <a:t> </a:t>
            </a:r>
            <a:r>
              <a:rPr lang="en-US">
                <a:solidFill>
                  <a:srgbClr val="2B91AF"/>
                </a:solidFill>
                <a:latin typeface="Consolas"/>
              </a:rPr>
              <a:t>ScottEntities</a:t>
            </a:r>
            <a:r>
              <a:rPr lang="en-US">
                <a:solidFill>
                  <a:prstClr val="black"/>
                </a:solidFill>
                <a:latin typeface="Consolas"/>
              </a:rPr>
              <a:t>())</a:t>
            </a: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scott.SaveChanges();        </a:t>
            </a:r>
          </a:p>
          <a:p>
            <a:r>
              <a:rPr lang="fr-BE" smtClean="0">
                <a:solidFill>
                  <a:prstClr val="black"/>
                </a:solidFill>
                <a:latin typeface="Consolas"/>
              </a:rPr>
              <a:t>}</a:t>
            </a:r>
            <a:endParaRPr lang="fr-BE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2859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Adding New Entities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Create entity in memory </a:t>
            </a:r>
          </a:p>
          <a:p>
            <a:pPr lvl="1"/>
            <a:r>
              <a:rPr lang="en-US"/>
              <a:t>Create </a:t>
            </a:r>
            <a:r>
              <a:rPr lang="en-US" b="1" i="1"/>
              <a:t>in memory </a:t>
            </a:r>
            <a:r>
              <a:rPr lang="en-US"/>
              <a:t>manually</a:t>
            </a:r>
          </a:p>
          <a:p>
            <a:pPr lvl="1"/>
            <a:r>
              <a:rPr lang="en-US"/>
              <a:t>Use </a:t>
            </a:r>
            <a:r>
              <a:rPr lang="en-US" smtClean="0"/>
              <a:t>the </a:t>
            </a:r>
            <a:r>
              <a:rPr lang="en-US"/>
              <a:t>entity’s generated </a:t>
            </a:r>
            <a:r>
              <a:rPr lang="en-US" b="1" i="1" smtClean="0"/>
              <a:t>CreateObject</a:t>
            </a:r>
            <a:r>
              <a:rPr lang="en-US" smtClean="0"/>
              <a:t> method</a:t>
            </a:r>
          </a:p>
          <a:p>
            <a:pPr lvl="1"/>
            <a:endParaRPr lang="en-US"/>
          </a:p>
          <a:p>
            <a:r>
              <a:rPr lang="en-US"/>
              <a:t>Add entity </a:t>
            </a:r>
          </a:p>
          <a:p>
            <a:pPr lvl="1"/>
            <a:r>
              <a:rPr lang="en-US"/>
              <a:t>By </a:t>
            </a:r>
            <a:r>
              <a:rPr lang="en-US" b="1" i="1"/>
              <a:t>Assignment</a:t>
            </a:r>
            <a:r>
              <a:rPr lang="en-US"/>
              <a:t> to an existing entity’s property</a:t>
            </a:r>
          </a:p>
          <a:p>
            <a:pPr lvl="1"/>
            <a:r>
              <a:rPr lang="en-US"/>
              <a:t>By adding to a EntityCollection using </a:t>
            </a:r>
            <a:r>
              <a:rPr lang="en-US" b="1" i="1" smtClean="0"/>
              <a:t>AddObject</a:t>
            </a:r>
            <a:r>
              <a:rPr lang="en-US" smtClean="0"/>
              <a:t> </a:t>
            </a:r>
            <a:r>
              <a:rPr lang="en-US"/>
              <a:t>method</a:t>
            </a:r>
          </a:p>
          <a:p>
            <a:pPr lvl="1"/>
            <a:r>
              <a:rPr lang="en-US"/>
              <a:t>Use ObjectContext </a:t>
            </a:r>
            <a:r>
              <a:rPr lang="en-US" smtClean="0"/>
              <a:t>.</a:t>
            </a:r>
            <a:r>
              <a:rPr lang="en-US" b="1" i="1" smtClean="0"/>
              <a:t>AddTo</a:t>
            </a:r>
            <a:r>
              <a:rPr lang="en-US" smtClean="0"/>
              <a:t> methods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27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8429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Adding New Entities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mtClean="0"/>
              <a:t>Example: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28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971600" y="2035720"/>
            <a:ext cx="7056784" cy="482227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>
                <a:solidFill>
                  <a:srgbClr val="0000FF"/>
                </a:solidFill>
                <a:latin typeface="Consolas"/>
              </a:rPr>
              <a:t>using</a:t>
            </a:r>
            <a:r>
              <a:rPr lang="en-US">
                <a:solidFill>
                  <a:prstClr val="black"/>
                </a:solidFill>
                <a:latin typeface="Consolas"/>
              </a:rPr>
              <a:t> (</a:t>
            </a:r>
            <a:r>
              <a:rPr lang="en-US">
                <a:solidFill>
                  <a:srgbClr val="2B91AF"/>
                </a:solidFill>
                <a:latin typeface="Consolas"/>
              </a:rPr>
              <a:t>ScottEntities</a:t>
            </a:r>
            <a:r>
              <a:rPr lang="en-US">
                <a:solidFill>
                  <a:prstClr val="black"/>
                </a:solidFill>
                <a:latin typeface="Consolas"/>
              </a:rPr>
              <a:t> scott = </a:t>
            </a:r>
            <a:r>
              <a:rPr lang="en-US">
                <a:solidFill>
                  <a:srgbClr val="0000FF"/>
                </a:solidFill>
                <a:latin typeface="Consolas"/>
              </a:rPr>
              <a:t>new</a:t>
            </a:r>
            <a:r>
              <a:rPr lang="en-US">
                <a:solidFill>
                  <a:prstClr val="black"/>
                </a:solidFill>
                <a:latin typeface="Consolas"/>
              </a:rPr>
              <a:t> </a:t>
            </a:r>
            <a:r>
              <a:rPr lang="en-US">
                <a:solidFill>
                  <a:srgbClr val="2B91AF"/>
                </a:solidFill>
                <a:latin typeface="Consolas"/>
              </a:rPr>
              <a:t>ScottEntities</a:t>
            </a:r>
            <a:r>
              <a:rPr lang="en-US">
                <a:solidFill>
                  <a:prstClr val="black"/>
                </a:solidFill>
                <a:latin typeface="Consolas"/>
              </a:rPr>
              <a:t>())</a:t>
            </a: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</a:t>
            </a:r>
            <a:r>
              <a:rPr lang="fr-BE">
                <a:solidFill>
                  <a:srgbClr val="2B91AF"/>
                </a:solidFill>
                <a:latin typeface="Consolas"/>
              </a:rPr>
              <a:t>DEPT</a:t>
            </a:r>
            <a:r>
              <a:rPr lang="fr-BE">
                <a:solidFill>
                  <a:prstClr val="black"/>
                </a:solidFill>
                <a:latin typeface="Consolas"/>
              </a:rPr>
              <a:t> dept = </a:t>
            </a:r>
            <a:r>
              <a:rPr lang="fr-BE">
                <a:solidFill>
                  <a:srgbClr val="0000FF"/>
                </a:solidFill>
                <a:latin typeface="Consolas"/>
              </a:rPr>
              <a:t>new</a:t>
            </a:r>
            <a:r>
              <a:rPr lang="fr-BE">
                <a:solidFill>
                  <a:prstClr val="black"/>
                </a:solidFill>
                <a:latin typeface="Consolas"/>
              </a:rPr>
              <a:t> </a:t>
            </a:r>
            <a:r>
              <a:rPr lang="fr-BE">
                <a:solidFill>
                  <a:srgbClr val="2B91AF"/>
                </a:solidFill>
                <a:latin typeface="Consolas"/>
              </a:rPr>
              <a:t>DEPT</a:t>
            </a:r>
            <a:r>
              <a:rPr lang="fr-BE">
                <a:solidFill>
                  <a:prstClr val="black"/>
                </a:solidFill>
                <a:latin typeface="Consolas"/>
              </a:rPr>
              <a:t>();</a:t>
            </a: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dept.DEPTNO = 50;</a:t>
            </a: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dept.DNAME = </a:t>
            </a:r>
            <a:r>
              <a:rPr lang="fr-BE">
                <a:solidFill>
                  <a:srgbClr val="A31515"/>
                </a:solidFill>
                <a:latin typeface="Consolas"/>
              </a:rPr>
              <a:t>"DotNet"</a:t>
            </a:r>
            <a:r>
              <a:rPr lang="fr-BE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dept.LOC = </a:t>
            </a:r>
            <a:r>
              <a:rPr lang="fr-BE">
                <a:solidFill>
                  <a:srgbClr val="A31515"/>
                </a:solidFill>
                <a:latin typeface="Consolas"/>
              </a:rPr>
              <a:t>"Gosselies"</a:t>
            </a:r>
            <a:r>
              <a:rPr lang="fr-BE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fr-BE">
              <a:solidFill>
                <a:prstClr val="black"/>
              </a:solidFill>
              <a:latin typeface="Consolas"/>
            </a:endParaRP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</a:t>
            </a:r>
            <a:r>
              <a:rPr lang="fr-BE">
                <a:solidFill>
                  <a:srgbClr val="2B91AF"/>
                </a:solidFill>
                <a:latin typeface="Consolas"/>
              </a:rPr>
              <a:t>EMP</a:t>
            </a:r>
            <a:r>
              <a:rPr lang="fr-BE">
                <a:solidFill>
                  <a:prstClr val="black"/>
                </a:solidFill>
                <a:latin typeface="Consolas"/>
              </a:rPr>
              <a:t> emp = scott.CreateObject&lt;</a:t>
            </a:r>
            <a:r>
              <a:rPr lang="fr-BE">
                <a:solidFill>
                  <a:srgbClr val="2B91AF"/>
                </a:solidFill>
                <a:latin typeface="Consolas"/>
              </a:rPr>
              <a:t>EMP</a:t>
            </a:r>
            <a:r>
              <a:rPr lang="fr-BE">
                <a:solidFill>
                  <a:prstClr val="black"/>
                </a:solidFill>
                <a:latin typeface="Consolas"/>
              </a:rPr>
              <a:t>&gt;();</a:t>
            </a: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emp.EMPNO = 9999;</a:t>
            </a: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emp.ENAME = </a:t>
            </a:r>
            <a:r>
              <a:rPr lang="fr-BE">
                <a:solidFill>
                  <a:srgbClr val="A31515"/>
                </a:solidFill>
                <a:latin typeface="Consolas"/>
              </a:rPr>
              <a:t>"Voituron</a:t>
            </a:r>
            <a:r>
              <a:rPr lang="fr-BE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fr-BE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fr-BE">
              <a:solidFill>
                <a:prstClr val="black"/>
              </a:solidFill>
              <a:latin typeface="Consolas"/>
            </a:endParaRP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emp.DEPT = dept;</a:t>
            </a:r>
          </a:p>
          <a:p>
            <a:endParaRPr lang="fr-BE">
              <a:solidFill>
                <a:prstClr val="black"/>
              </a:solidFill>
              <a:latin typeface="Consolas"/>
            </a:endParaRP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scott.EMPs.AddObject(emp);</a:t>
            </a:r>
          </a:p>
          <a:p>
            <a:endParaRPr lang="fr-BE">
              <a:solidFill>
                <a:prstClr val="black"/>
              </a:solidFill>
              <a:latin typeface="Consolas"/>
            </a:endParaRP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scott.SaveChanges();</a:t>
            </a:r>
          </a:p>
          <a:p>
            <a:r>
              <a:rPr lang="fr-BE" smtClean="0">
                <a:solidFill>
                  <a:prstClr val="black"/>
                </a:solidFill>
                <a:latin typeface="Consolas"/>
              </a:rPr>
              <a:t>}</a:t>
            </a:r>
            <a:endParaRPr lang="fr-BE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75656" y="2636912"/>
            <a:ext cx="4968552" cy="1224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Rectangle 8"/>
          <p:cNvSpPr/>
          <p:nvPr/>
        </p:nvSpPr>
        <p:spPr>
          <a:xfrm>
            <a:off x="1475656" y="4005064"/>
            <a:ext cx="4968552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Rectangle 9"/>
          <p:cNvSpPr/>
          <p:nvPr/>
        </p:nvSpPr>
        <p:spPr>
          <a:xfrm>
            <a:off x="1475656" y="5085184"/>
            <a:ext cx="4968552" cy="36004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Rectangle 10"/>
          <p:cNvSpPr/>
          <p:nvPr/>
        </p:nvSpPr>
        <p:spPr>
          <a:xfrm>
            <a:off x="1475656" y="5661248"/>
            <a:ext cx="4968552" cy="36004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495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Deleting Entities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Entity must be in hand in order to perform delete </a:t>
            </a:r>
          </a:p>
          <a:p>
            <a:r>
              <a:rPr lang="en-US"/>
              <a:t>Use the ObjectContext </a:t>
            </a:r>
            <a:r>
              <a:rPr lang="en-US" b="1" i="1"/>
              <a:t>DeleteObject</a:t>
            </a:r>
            <a:r>
              <a:rPr lang="en-US"/>
              <a:t> </a:t>
            </a:r>
            <a:r>
              <a:rPr lang="en-US" smtClean="0"/>
              <a:t>method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29</a:t>
            </a:fld>
            <a:endParaRPr lang="fr-BE"/>
          </a:p>
        </p:txBody>
      </p:sp>
      <p:sp>
        <p:nvSpPr>
          <p:cNvPr id="6" name="Rectangle 5"/>
          <p:cNvSpPr/>
          <p:nvPr/>
        </p:nvSpPr>
        <p:spPr>
          <a:xfrm>
            <a:off x="611560" y="3429001"/>
            <a:ext cx="8352928" cy="302433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>
                <a:solidFill>
                  <a:srgbClr val="0000FF"/>
                </a:solidFill>
                <a:latin typeface="Consolas"/>
              </a:rPr>
              <a:t>using</a:t>
            </a:r>
            <a:r>
              <a:rPr lang="en-US">
                <a:solidFill>
                  <a:prstClr val="black"/>
                </a:solidFill>
                <a:latin typeface="Consolas"/>
              </a:rPr>
              <a:t> (</a:t>
            </a:r>
            <a:r>
              <a:rPr lang="en-US">
                <a:solidFill>
                  <a:srgbClr val="2B91AF"/>
                </a:solidFill>
                <a:latin typeface="Consolas"/>
              </a:rPr>
              <a:t>ScottEntities</a:t>
            </a:r>
            <a:r>
              <a:rPr lang="en-US">
                <a:solidFill>
                  <a:prstClr val="black"/>
                </a:solidFill>
                <a:latin typeface="Consolas"/>
              </a:rPr>
              <a:t> scott = </a:t>
            </a:r>
            <a:r>
              <a:rPr lang="en-US">
                <a:solidFill>
                  <a:srgbClr val="0000FF"/>
                </a:solidFill>
                <a:latin typeface="Consolas"/>
              </a:rPr>
              <a:t>new</a:t>
            </a:r>
            <a:r>
              <a:rPr lang="en-US">
                <a:solidFill>
                  <a:prstClr val="black"/>
                </a:solidFill>
                <a:latin typeface="Consolas"/>
              </a:rPr>
              <a:t> </a:t>
            </a:r>
            <a:r>
              <a:rPr lang="en-US">
                <a:solidFill>
                  <a:srgbClr val="2B91AF"/>
                </a:solidFill>
                <a:latin typeface="Consolas"/>
              </a:rPr>
              <a:t>ScottEntities</a:t>
            </a:r>
            <a:r>
              <a:rPr lang="en-US">
                <a:solidFill>
                  <a:prstClr val="black"/>
                </a:solidFill>
                <a:latin typeface="Consolas"/>
              </a:rPr>
              <a:t>())</a:t>
            </a: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</a:t>
            </a:r>
            <a:r>
              <a:rPr lang="fr-BE">
                <a:solidFill>
                  <a:srgbClr val="2B91AF"/>
                </a:solidFill>
                <a:latin typeface="Consolas"/>
              </a:rPr>
              <a:t>DEPT</a:t>
            </a:r>
            <a:r>
              <a:rPr lang="fr-BE">
                <a:solidFill>
                  <a:prstClr val="black"/>
                </a:solidFill>
                <a:latin typeface="Consolas"/>
              </a:rPr>
              <a:t> dept = scott.DEPTs.FirstOrDefault(d =&gt; d.DEPTNO == 50);</a:t>
            </a: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</a:t>
            </a:r>
            <a:r>
              <a:rPr lang="fr-BE">
                <a:solidFill>
                  <a:srgbClr val="2B91AF"/>
                </a:solidFill>
                <a:latin typeface="Consolas"/>
              </a:rPr>
              <a:t>EMP</a:t>
            </a:r>
            <a:r>
              <a:rPr lang="fr-BE">
                <a:solidFill>
                  <a:prstClr val="black"/>
                </a:solidFill>
                <a:latin typeface="Consolas"/>
              </a:rPr>
              <a:t> emp = scott.EMPs.FirstOrDefault(e =&gt; e.EMPNO == 9999);</a:t>
            </a:r>
          </a:p>
          <a:p>
            <a:endParaRPr lang="fr-BE">
              <a:solidFill>
                <a:prstClr val="black"/>
              </a:solidFill>
              <a:latin typeface="Consolas"/>
            </a:endParaRP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scott.DEPTs.DeleteObject(dept);</a:t>
            </a: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scott.EMPs.DeleteObject(emp);</a:t>
            </a:r>
          </a:p>
          <a:p>
            <a:endParaRPr lang="fr-BE">
              <a:solidFill>
                <a:prstClr val="black"/>
              </a:solidFill>
              <a:latin typeface="Consolas"/>
            </a:endParaRPr>
          </a:p>
          <a:p>
            <a:r>
              <a:rPr lang="fr-BE">
                <a:solidFill>
                  <a:prstClr val="black"/>
                </a:solidFill>
                <a:latin typeface="Consolas"/>
              </a:rPr>
              <a:t>    scott.SaveChanges();</a:t>
            </a:r>
          </a:p>
          <a:p>
            <a:r>
              <a:rPr lang="fr-BE" smtClean="0">
                <a:solidFill>
                  <a:prstClr val="black"/>
                </a:solidFill>
                <a:latin typeface="Consolas"/>
              </a:rPr>
              <a:t>}</a:t>
            </a:r>
            <a:endParaRPr lang="fr-BE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4869160"/>
            <a:ext cx="4176464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6121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The story 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/>
              <a:t>The “Impedance Mismatch</a:t>
            </a:r>
            <a:r>
              <a:rPr lang="fr-BE" smtClean="0"/>
              <a:t>”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3</a:t>
            </a:fld>
            <a:endParaRPr lang="fr-BE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535240" y="2882491"/>
            <a:ext cx="1219201" cy="688975"/>
            <a:chOff x="4020025" y="5227423"/>
            <a:chExt cx="1218799" cy="68903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9" name="Flowchart: Magnetic Disk 18"/>
            <p:cNvSpPr>
              <a:spLocks noChangeArrowheads="1"/>
            </p:cNvSpPr>
            <p:nvPr/>
          </p:nvSpPr>
          <p:spPr bwMode="auto">
            <a:xfrm>
              <a:off x="4356464" y="5227423"/>
              <a:ext cx="545920" cy="504868"/>
            </a:xfrm>
            <a:prstGeom prst="flowChartMagneticDisk">
              <a:avLst/>
            </a:prstGeom>
            <a:grpFill/>
            <a:ln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100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500">
                <a:solidFill>
                  <a:srgbClr val="5B729A"/>
                </a:solidFill>
                <a:latin typeface="Verdana" pitchFamily="34" charset="0"/>
              </a:endParaRPr>
            </a:p>
          </p:txBody>
        </p:sp>
        <p:sp>
          <p:nvSpPr>
            <p:cNvPr id="20" name="Flowchart: Magnetic Disk 19"/>
            <p:cNvSpPr>
              <a:spLocks noChangeArrowheads="1"/>
            </p:cNvSpPr>
            <p:nvPr/>
          </p:nvSpPr>
          <p:spPr bwMode="auto">
            <a:xfrm>
              <a:off x="4020025" y="5411589"/>
              <a:ext cx="545920" cy="504868"/>
            </a:xfrm>
            <a:prstGeom prst="flowChartMagneticDisk">
              <a:avLst/>
            </a:prstGeom>
            <a:grpFill/>
            <a:ln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100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500">
                <a:solidFill>
                  <a:srgbClr val="5B729A"/>
                </a:solidFill>
                <a:latin typeface="Verdana" pitchFamily="34" charset="0"/>
              </a:endParaRPr>
            </a:p>
          </p:txBody>
        </p:sp>
        <p:sp>
          <p:nvSpPr>
            <p:cNvPr id="21" name="Flowchart: Magnetic Disk 20"/>
            <p:cNvSpPr>
              <a:spLocks noChangeArrowheads="1"/>
            </p:cNvSpPr>
            <p:nvPr/>
          </p:nvSpPr>
          <p:spPr bwMode="auto">
            <a:xfrm>
              <a:off x="4692904" y="5411589"/>
              <a:ext cx="545920" cy="504868"/>
            </a:xfrm>
            <a:prstGeom prst="flowChartMagneticDisk">
              <a:avLst/>
            </a:prstGeom>
            <a:grpFill/>
            <a:ln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100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500">
                <a:solidFill>
                  <a:srgbClr val="5B729A"/>
                </a:solidFill>
                <a:latin typeface="Verdana" pitchFamily="34" charset="0"/>
              </a:endParaRP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6339805" y="2955516"/>
            <a:ext cx="842962" cy="612775"/>
            <a:chOff x="865036" y="5216540"/>
            <a:chExt cx="842789" cy="612839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161837" y="5216540"/>
              <a:ext cx="249187" cy="238150"/>
            </a:xfrm>
            <a:prstGeom prst="ellipse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100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rgbClr val="000000"/>
                </a:solidFill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865036" y="5591229"/>
              <a:ext cx="247599" cy="238150"/>
            </a:xfrm>
            <a:prstGeom prst="ellipse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100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rgbClr val="000000"/>
                </a:solidFill>
              </a:endParaRP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1460226" y="5591229"/>
              <a:ext cx="247599" cy="238150"/>
            </a:xfrm>
            <a:prstGeom prst="ellipse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100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2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rgbClr val="000000"/>
                </a:solidFill>
              </a:endParaRPr>
            </a:p>
          </p:txBody>
        </p:sp>
        <p:cxnSp>
          <p:nvCxnSpPr>
            <p:cNvPr id="17" name="Straight Arrow Connector 16"/>
            <p:cNvCxnSpPr>
              <a:cxnSpLocks noChangeShapeType="1"/>
            </p:cNvCxnSpPr>
            <p:nvPr/>
          </p:nvCxnSpPr>
          <p:spPr bwMode="auto">
            <a:xfrm flipV="1">
              <a:off x="1076130" y="5427700"/>
              <a:ext cx="122213" cy="188932"/>
            </a:xfrm>
            <a:prstGeom prst="straightConnector1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8" name="Straight Arrow Connector 17"/>
            <p:cNvCxnSpPr>
              <a:cxnSpLocks noChangeShapeType="1"/>
            </p:cNvCxnSpPr>
            <p:nvPr/>
          </p:nvCxnSpPr>
          <p:spPr bwMode="auto">
            <a:xfrm flipH="1" flipV="1">
              <a:off x="1374518" y="5427700"/>
              <a:ext cx="120625" cy="188932"/>
            </a:xfrm>
            <a:prstGeom prst="straightConnector1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1259012" y="3961197"/>
            <a:ext cx="19224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chemeClr val="accent1"/>
                </a:solidFill>
              </a:rPr>
              <a:t>Relational Database </a:t>
            </a:r>
          </a:p>
        </p:txBody>
      </p:sp>
      <p:sp>
        <p:nvSpPr>
          <p:cNvPr id="12" name="Text Box 83"/>
          <p:cNvSpPr txBox="1">
            <a:spLocks noChangeArrowheads="1"/>
          </p:cNvSpPr>
          <p:nvPr/>
        </p:nvSpPr>
        <p:spPr bwMode="auto">
          <a:xfrm>
            <a:off x="5209505" y="3746091"/>
            <a:ext cx="33147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6600"/>
                </a:solidFill>
              </a:rPr>
              <a:t>Conceptual / Business Model (Objects)</a:t>
            </a:r>
          </a:p>
        </p:txBody>
      </p:sp>
      <p:sp>
        <p:nvSpPr>
          <p:cNvPr id="23" name="Not Equal 22"/>
          <p:cNvSpPr/>
          <p:nvPr/>
        </p:nvSpPr>
        <p:spPr>
          <a:xfrm>
            <a:off x="3717729" y="2781404"/>
            <a:ext cx="1583878" cy="1008112"/>
          </a:xfrm>
          <a:prstGeom prst="mathNotEqual">
            <a:avLst>
              <a:gd name="adj1" fmla="val 19792"/>
              <a:gd name="adj2" fmla="val 6600000"/>
              <a:gd name="adj3" fmla="val 9275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1097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Customizing EDM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30</a:t>
            </a:fld>
            <a:endParaRPr lang="fr-BE"/>
          </a:p>
        </p:txBody>
      </p:sp>
      <p:sp>
        <p:nvSpPr>
          <p:cNvPr id="6" name="Rounded Rectangle 5"/>
          <p:cNvSpPr/>
          <p:nvPr/>
        </p:nvSpPr>
        <p:spPr>
          <a:xfrm>
            <a:off x="619065" y="2708920"/>
            <a:ext cx="7776864" cy="2232248"/>
          </a:xfrm>
          <a:prstGeom prst="roundRect">
            <a:avLst>
              <a:gd name="adj" fmla="val 675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BE" smtClean="0"/>
              <a:t>Entity Framework Layers</a:t>
            </a:r>
            <a:endParaRPr lang="fr-BE"/>
          </a:p>
        </p:txBody>
      </p:sp>
      <p:sp>
        <p:nvSpPr>
          <p:cNvPr id="7" name="Rounded Rectangle 6"/>
          <p:cNvSpPr/>
          <p:nvPr/>
        </p:nvSpPr>
        <p:spPr>
          <a:xfrm>
            <a:off x="907097" y="3212976"/>
            <a:ext cx="7272808" cy="50405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Rounded Rectangle 8"/>
          <p:cNvSpPr/>
          <p:nvPr/>
        </p:nvSpPr>
        <p:spPr>
          <a:xfrm>
            <a:off x="907097" y="3717032"/>
            <a:ext cx="7272808" cy="50405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Rounded Rectangle 9"/>
          <p:cNvSpPr/>
          <p:nvPr/>
        </p:nvSpPr>
        <p:spPr>
          <a:xfrm>
            <a:off x="907097" y="4255368"/>
            <a:ext cx="7272808" cy="50405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Rounded Rectangle 7"/>
          <p:cNvSpPr/>
          <p:nvPr/>
        </p:nvSpPr>
        <p:spPr>
          <a:xfrm>
            <a:off x="1051113" y="3284984"/>
            <a:ext cx="1008112" cy="3600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mtClean="0">
                <a:solidFill>
                  <a:schemeClr val="tx1"/>
                </a:solidFill>
              </a:rPr>
              <a:t>Entity</a:t>
            </a:r>
            <a:endParaRPr lang="fr-BE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51113" y="4327376"/>
            <a:ext cx="1008112" cy="3600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mtClean="0">
                <a:solidFill>
                  <a:schemeClr val="tx1"/>
                </a:solidFill>
              </a:rPr>
              <a:t>Table</a:t>
            </a:r>
            <a:endParaRPr lang="fr-BE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203241" y="3284984"/>
            <a:ext cx="1008112" cy="3600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mtClean="0">
                <a:solidFill>
                  <a:schemeClr val="tx1"/>
                </a:solidFill>
              </a:rPr>
              <a:t>Entity</a:t>
            </a:r>
            <a:endParaRPr lang="fr-BE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203241" y="4327376"/>
            <a:ext cx="1008112" cy="3600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mtClean="0">
                <a:solidFill>
                  <a:schemeClr val="tx1"/>
                </a:solidFill>
              </a:rPr>
              <a:t>Table</a:t>
            </a:r>
            <a:endParaRPr lang="fr-BE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355369" y="3284984"/>
            <a:ext cx="1008112" cy="3600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mtClean="0">
                <a:solidFill>
                  <a:schemeClr val="tx1"/>
                </a:solidFill>
              </a:rPr>
              <a:t>Entity</a:t>
            </a:r>
            <a:endParaRPr lang="fr-BE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355369" y="4327376"/>
            <a:ext cx="1008112" cy="3600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mtClean="0">
                <a:solidFill>
                  <a:schemeClr val="tx1"/>
                </a:solidFill>
              </a:rPr>
              <a:t>Table</a:t>
            </a:r>
            <a:endParaRPr lang="fr-BE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507497" y="4327376"/>
            <a:ext cx="1008112" cy="36004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mtClean="0">
                <a:solidFill>
                  <a:schemeClr val="tx1"/>
                </a:solidFill>
              </a:rPr>
              <a:t>Table</a:t>
            </a:r>
            <a:endParaRPr lang="fr-BE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027777" y="4327376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mtClean="0">
                <a:solidFill>
                  <a:schemeClr val="tx1"/>
                </a:solidFill>
              </a:rPr>
              <a:t>SSDL</a:t>
            </a:r>
            <a:endParaRPr lang="fr-BE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027777" y="3788905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mtClean="0">
                <a:solidFill>
                  <a:schemeClr val="tx1"/>
                </a:solidFill>
              </a:rPr>
              <a:t>MSL</a:t>
            </a:r>
            <a:endParaRPr lang="fr-BE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027777" y="3284984"/>
            <a:ext cx="1008112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mtClean="0">
                <a:solidFill>
                  <a:schemeClr val="tx1"/>
                </a:solidFill>
              </a:rPr>
              <a:t>CSDL</a:t>
            </a:r>
            <a:endParaRPr lang="fr-BE">
              <a:solidFill>
                <a:schemeClr val="tx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534886" y="3657600"/>
            <a:ext cx="2322285" cy="682171"/>
          </a:xfrm>
          <a:custGeom>
            <a:avLst/>
            <a:gdLst>
              <a:gd name="connsiteX0" fmla="*/ 0 w 2322285"/>
              <a:gd name="connsiteY0" fmla="*/ 0 h 682171"/>
              <a:gd name="connsiteX1" fmla="*/ 449942 w 2322285"/>
              <a:gd name="connsiteY1" fmla="*/ 319314 h 682171"/>
              <a:gd name="connsiteX2" fmla="*/ 1973942 w 2322285"/>
              <a:gd name="connsiteY2" fmla="*/ 420914 h 682171"/>
              <a:gd name="connsiteX3" fmla="*/ 2322285 w 2322285"/>
              <a:gd name="connsiteY3" fmla="*/ 682171 h 68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2285" h="682171">
                <a:moveTo>
                  <a:pt x="0" y="0"/>
                </a:moveTo>
                <a:cubicBezTo>
                  <a:pt x="60476" y="124581"/>
                  <a:pt x="120952" y="249162"/>
                  <a:pt x="449942" y="319314"/>
                </a:cubicBezTo>
                <a:cubicBezTo>
                  <a:pt x="778932" y="389466"/>
                  <a:pt x="1661885" y="360438"/>
                  <a:pt x="1973942" y="420914"/>
                </a:cubicBezTo>
                <a:cubicBezTo>
                  <a:pt x="2285999" y="481390"/>
                  <a:pt x="2304142" y="581780"/>
                  <a:pt x="2322285" y="682171"/>
                </a:cubicBezTo>
              </a:path>
            </a:pathLst>
          </a:cu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3" name="Freeform 22"/>
          <p:cNvSpPr/>
          <p:nvPr/>
        </p:nvSpPr>
        <p:spPr>
          <a:xfrm>
            <a:off x="1592943" y="3672114"/>
            <a:ext cx="1146628" cy="638629"/>
          </a:xfrm>
          <a:custGeom>
            <a:avLst/>
            <a:gdLst>
              <a:gd name="connsiteX0" fmla="*/ 1146628 w 1146628"/>
              <a:gd name="connsiteY0" fmla="*/ 0 h 638629"/>
              <a:gd name="connsiteX1" fmla="*/ 566057 w 1146628"/>
              <a:gd name="connsiteY1" fmla="*/ 203200 h 638629"/>
              <a:gd name="connsiteX2" fmla="*/ 0 w 1146628"/>
              <a:gd name="connsiteY2" fmla="*/ 638629 h 63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628" h="638629">
                <a:moveTo>
                  <a:pt x="1146628" y="0"/>
                </a:moveTo>
                <a:cubicBezTo>
                  <a:pt x="951895" y="48381"/>
                  <a:pt x="757162" y="96762"/>
                  <a:pt x="566057" y="203200"/>
                </a:cubicBezTo>
                <a:cubicBezTo>
                  <a:pt x="374952" y="309638"/>
                  <a:pt x="187476" y="474133"/>
                  <a:pt x="0" y="638629"/>
                </a:cubicBezTo>
              </a:path>
            </a:pathLst>
          </a:cu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4" name="Freeform 23"/>
          <p:cNvSpPr/>
          <p:nvPr/>
        </p:nvSpPr>
        <p:spPr>
          <a:xfrm>
            <a:off x="3871686" y="3672114"/>
            <a:ext cx="1190171" cy="609600"/>
          </a:xfrm>
          <a:custGeom>
            <a:avLst/>
            <a:gdLst>
              <a:gd name="connsiteX0" fmla="*/ 0 w 1190171"/>
              <a:gd name="connsiteY0" fmla="*/ 0 h 609600"/>
              <a:gd name="connsiteX1" fmla="*/ 348342 w 1190171"/>
              <a:gd name="connsiteY1" fmla="*/ 261257 h 609600"/>
              <a:gd name="connsiteX2" fmla="*/ 972457 w 1190171"/>
              <a:gd name="connsiteY2" fmla="*/ 362857 h 609600"/>
              <a:gd name="connsiteX3" fmla="*/ 1190171 w 1190171"/>
              <a:gd name="connsiteY3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0171" h="609600">
                <a:moveTo>
                  <a:pt x="0" y="0"/>
                </a:moveTo>
                <a:cubicBezTo>
                  <a:pt x="93133" y="100390"/>
                  <a:pt x="186266" y="200781"/>
                  <a:pt x="348342" y="261257"/>
                </a:cubicBezTo>
                <a:cubicBezTo>
                  <a:pt x="510418" y="321733"/>
                  <a:pt x="832152" y="304800"/>
                  <a:pt x="972457" y="362857"/>
                </a:cubicBezTo>
                <a:cubicBezTo>
                  <a:pt x="1112762" y="420914"/>
                  <a:pt x="1151466" y="515257"/>
                  <a:pt x="1190171" y="609600"/>
                </a:cubicBezTo>
              </a:path>
            </a:pathLst>
          </a:cu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Freeform 24"/>
          <p:cNvSpPr/>
          <p:nvPr/>
        </p:nvSpPr>
        <p:spPr>
          <a:xfrm>
            <a:off x="3886200" y="3672114"/>
            <a:ext cx="29028" cy="638629"/>
          </a:xfrm>
          <a:custGeom>
            <a:avLst/>
            <a:gdLst>
              <a:gd name="connsiteX0" fmla="*/ 0 w 29028"/>
              <a:gd name="connsiteY0" fmla="*/ 0 h 638629"/>
              <a:gd name="connsiteX1" fmla="*/ 29028 w 29028"/>
              <a:gd name="connsiteY1" fmla="*/ 638629 h 63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028" h="638629">
                <a:moveTo>
                  <a:pt x="0" y="0"/>
                </a:moveTo>
                <a:lnTo>
                  <a:pt x="29028" y="638629"/>
                </a:lnTo>
              </a:path>
            </a:pathLst>
          </a:cu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7" name="Rounded Rectangle 26"/>
          <p:cNvSpPr/>
          <p:nvPr/>
        </p:nvSpPr>
        <p:spPr>
          <a:xfrm>
            <a:off x="3211353" y="1700808"/>
            <a:ext cx="2104437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mtClean="0">
                <a:solidFill>
                  <a:schemeClr val="tx1"/>
                </a:solidFill>
              </a:rPr>
              <a:t>Business Entities</a:t>
            </a:r>
            <a:endParaRPr lang="fr-BE">
              <a:solidFill>
                <a:schemeClr val="tx1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4033596" y="2276872"/>
            <a:ext cx="459950" cy="288032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9" name="Down Arrow 28"/>
          <p:cNvSpPr/>
          <p:nvPr/>
        </p:nvSpPr>
        <p:spPr>
          <a:xfrm>
            <a:off x="4033596" y="5085184"/>
            <a:ext cx="459950" cy="288032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8" name="Can 27"/>
          <p:cNvSpPr/>
          <p:nvPr/>
        </p:nvSpPr>
        <p:spPr>
          <a:xfrm>
            <a:off x="3758388" y="5589240"/>
            <a:ext cx="1010366" cy="576064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0" name="TextBox 29"/>
          <p:cNvSpPr txBox="1"/>
          <p:nvPr/>
        </p:nvSpPr>
        <p:spPr>
          <a:xfrm>
            <a:off x="3457100" y="6165304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/>
              <a:t>Relational Data</a:t>
            </a:r>
            <a:endParaRPr lang="fr-BE"/>
          </a:p>
        </p:txBody>
      </p:sp>
      <p:sp>
        <p:nvSpPr>
          <p:cNvPr id="31" name="TextBox 30"/>
          <p:cNvSpPr txBox="1"/>
          <p:nvPr/>
        </p:nvSpPr>
        <p:spPr>
          <a:xfrm>
            <a:off x="5689835" y="3293071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>
                <a:solidFill>
                  <a:schemeClr val="bg1"/>
                </a:solidFill>
              </a:rPr>
              <a:t>Conceptual</a:t>
            </a:r>
            <a:endParaRPr lang="fr-BE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93443" y="3779613"/>
            <a:ext cx="955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>
                <a:solidFill>
                  <a:schemeClr val="bg1"/>
                </a:solidFill>
              </a:rPr>
              <a:t>Mapping</a:t>
            </a:r>
            <a:endParaRPr lang="fr-BE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24248" y="4355812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mtClean="0">
                <a:solidFill>
                  <a:schemeClr val="bg1"/>
                </a:solidFill>
              </a:rPr>
              <a:t>Logical</a:t>
            </a:r>
            <a:endParaRPr lang="fr-B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6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Agenda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/>
              <a:t>Entity Framework Introduction</a:t>
            </a:r>
          </a:p>
          <a:p>
            <a:pPr>
              <a:lnSpc>
                <a:spcPct val="150000"/>
              </a:lnSpc>
            </a:pPr>
            <a:r>
              <a:rPr lang="en-US" sz="3600" smtClean="0"/>
              <a:t>Exploring </a:t>
            </a:r>
            <a:r>
              <a:rPr lang="en-US" sz="3600"/>
              <a:t>the Entity Data Model</a:t>
            </a:r>
          </a:p>
          <a:p>
            <a:pPr>
              <a:lnSpc>
                <a:spcPct val="150000"/>
              </a:lnSpc>
            </a:pPr>
            <a:r>
              <a:rPr lang="en-US" sz="3600" smtClean="0"/>
              <a:t>Querying </a:t>
            </a:r>
            <a:r>
              <a:rPr lang="en-US" sz="3600"/>
              <a:t>and Manipulating Entity Data </a:t>
            </a:r>
            <a:r>
              <a:rPr lang="en-US" sz="3600" smtClean="0"/>
              <a:t>Models</a:t>
            </a:r>
            <a:endParaRPr lang="en-US" sz="3600"/>
          </a:p>
          <a:p>
            <a:pPr>
              <a:lnSpc>
                <a:spcPct val="150000"/>
              </a:lnSpc>
            </a:pPr>
            <a:r>
              <a:rPr lang="en-US" sz="3600">
                <a:solidFill>
                  <a:schemeClr val="accent5">
                    <a:lumMod val="60000"/>
                    <a:lumOff val="40000"/>
                  </a:schemeClr>
                </a:solidFill>
              </a:rPr>
              <a:t>Summary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31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8236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Entity Framework brings massive changes to data access area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We only scratched the surface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Entity Framework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Data access framework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Supports data-centric applications and services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Enables programming against a conceptual application model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Has many features to be </a:t>
            </a:r>
            <a:r>
              <a:rPr lang="en-US" smtClean="0"/>
              <a:t>discovered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32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413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Slides and WebCast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http://www.dvoituron.be</a:t>
            </a:r>
          </a:p>
          <a:p>
            <a:pPr lvl="1"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 smtClean="0"/>
              <a:t>Slides inspired from Gil Fink</a:t>
            </a:r>
            <a:endParaRPr lang="en-US"/>
          </a:p>
          <a:p>
            <a:pPr lvl="1">
              <a:lnSpc>
                <a:spcPct val="80000"/>
              </a:lnSpc>
            </a:pPr>
            <a:r>
              <a:rPr lang="en-US"/>
              <a:t>http://blogs.microsoft.co.il/blogs/gilf </a:t>
            </a:r>
          </a:p>
          <a:p>
            <a:pPr lvl="1"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ADO.NET Team Blog</a:t>
            </a:r>
          </a:p>
          <a:p>
            <a:pPr lvl="1">
              <a:lnSpc>
                <a:spcPct val="80000"/>
              </a:lnSpc>
            </a:pPr>
            <a:r>
              <a:rPr lang="en-US"/>
              <a:t>http://blogs.msdn.com/adonet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Data Developer Center:</a:t>
            </a:r>
          </a:p>
          <a:p>
            <a:pPr lvl="1">
              <a:lnSpc>
                <a:spcPct val="80000"/>
              </a:lnSpc>
            </a:pPr>
            <a:r>
              <a:rPr lang="en-US"/>
              <a:t>http://msdn.microsoft.com/data</a:t>
            </a:r>
          </a:p>
          <a:p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33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6276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34</a:t>
            </a:fld>
            <a:endParaRPr lang="fr-B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9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Solution - Entity Framework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/>
              <a:t>Data access framework</a:t>
            </a:r>
          </a:p>
          <a:p>
            <a:pPr>
              <a:lnSpc>
                <a:spcPct val="150000"/>
              </a:lnSpc>
            </a:pPr>
            <a:r>
              <a:rPr lang="en-US"/>
              <a:t>Supports data-centric applications and services </a:t>
            </a:r>
          </a:p>
          <a:p>
            <a:pPr>
              <a:lnSpc>
                <a:spcPct val="150000"/>
              </a:lnSpc>
            </a:pPr>
            <a:r>
              <a:rPr lang="en-US"/>
              <a:t>Enables programming against a conceptual application model</a:t>
            </a:r>
          </a:p>
          <a:p>
            <a:pPr>
              <a:lnSpc>
                <a:spcPct val="150000"/>
              </a:lnSpc>
            </a:pPr>
            <a:r>
              <a:rPr lang="en-US"/>
              <a:t>Enables independency of any data storage engine or relational </a:t>
            </a:r>
            <a:r>
              <a:rPr lang="en-US" smtClean="0"/>
              <a:t>schema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364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Programming Against 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/>
              <a:t>EF uses a model called an </a:t>
            </a:r>
            <a:r>
              <a:rPr lang="en-US" sz="2800" u="sng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2800"/>
              <a:t>ntity </a:t>
            </a:r>
            <a:r>
              <a:rPr lang="en-US" sz="2800" u="sng">
                <a:solidFill>
                  <a:schemeClr val="accent5">
                    <a:lumMod val="60000"/>
                    <a:lumOff val="40000"/>
                  </a:schemeClr>
                </a:solidFill>
              </a:rPr>
              <a:t>D</a:t>
            </a:r>
            <a:r>
              <a:rPr lang="en-US" sz="2800"/>
              <a:t>ata </a:t>
            </a:r>
            <a:r>
              <a:rPr lang="en-US" sz="2800" u="sng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  <a:r>
              <a:rPr lang="en-US" sz="2800"/>
              <a:t>odel (EDM)</a:t>
            </a:r>
          </a:p>
          <a:p>
            <a:pPr>
              <a:lnSpc>
                <a:spcPct val="150000"/>
              </a:lnSpc>
            </a:pPr>
            <a:r>
              <a:rPr lang="en-US" sz="2800"/>
              <a:t>EDM is a client-side data model</a:t>
            </a:r>
          </a:p>
          <a:p>
            <a:pPr>
              <a:lnSpc>
                <a:spcPct val="150000"/>
              </a:lnSpc>
            </a:pPr>
            <a:r>
              <a:rPr lang="en-US" sz="2800"/>
              <a:t>EDM is an abstraction layer on top of the data storage </a:t>
            </a:r>
          </a:p>
          <a:p>
            <a:pPr>
              <a:lnSpc>
                <a:spcPct val="150000"/>
              </a:lnSpc>
            </a:pPr>
            <a:r>
              <a:rPr lang="en-US" sz="2800"/>
              <a:t>Remove the pain of</a:t>
            </a:r>
          </a:p>
          <a:p>
            <a:pPr lvl="1">
              <a:lnSpc>
                <a:spcPct val="150000"/>
              </a:lnSpc>
            </a:pPr>
            <a:r>
              <a:rPr lang="en-US" sz="2400"/>
              <a:t>Interacting with the data storage</a:t>
            </a:r>
          </a:p>
          <a:p>
            <a:pPr lvl="1">
              <a:lnSpc>
                <a:spcPct val="150000"/>
              </a:lnSpc>
            </a:pPr>
            <a:r>
              <a:rPr lang="en-US" sz="2400"/>
              <a:t>Translating the data into </a:t>
            </a:r>
            <a:r>
              <a:rPr lang="en-US" sz="2400" smtClean="0"/>
              <a:t>objects</a:t>
            </a:r>
            <a:endParaRPr lang="en-US" sz="2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98775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432560" y="2132856"/>
            <a:ext cx="7406640" cy="1472184"/>
          </a:xfrm>
        </p:spPr>
        <p:txBody>
          <a:bodyPr>
            <a:normAutofit/>
          </a:bodyPr>
          <a:lstStyle/>
          <a:p>
            <a:r>
              <a:rPr lang="fr-BE" sz="8900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DEMO</a:t>
            </a:r>
            <a:endParaRPr lang="fr-BE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432560" y="3661036"/>
            <a:ext cx="7406640" cy="1032520"/>
          </a:xfrm>
        </p:spPr>
        <p:txBody>
          <a:bodyPr>
            <a:normAutofit/>
          </a:bodyPr>
          <a:lstStyle/>
          <a:p>
            <a:r>
              <a:rPr lang="fr-BE" sz="4000" b="1" smtClean="0">
                <a:solidFill>
                  <a:schemeClr val="accent6"/>
                </a:solidFill>
              </a:rPr>
              <a:t>EF First </a:t>
            </a:r>
            <a:r>
              <a:rPr lang="fr-BE" sz="4000" b="1">
                <a:solidFill>
                  <a:schemeClr val="accent6"/>
                </a:solidFill>
              </a:rPr>
              <a:t>Glimpse</a:t>
            </a:r>
          </a:p>
        </p:txBody>
      </p:sp>
    </p:spTree>
    <p:extLst>
      <p:ext uri="{BB962C8B-B14F-4D97-AF65-F5344CB8AC3E}">
        <p14:creationId xmlns:p14="http://schemas.microsoft.com/office/powerpoint/2010/main" val="3839364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743911"/>
            <a:ext cx="5092427" cy="3790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Entity in "Entity Framework“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Items described in the EDM are called </a:t>
            </a:r>
            <a:r>
              <a:rPr lang="en-US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entities</a:t>
            </a:r>
          </a:p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mtClean="0"/>
              <a:t>Entities </a:t>
            </a:r>
            <a:r>
              <a:rPr lang="en-US"/>
              <a:t>have only</a:t>
            </a:r>
            <a:r>
              <a:rPr lang="en-US">
                <a:solidFill>
                  <a:schemeClr val="accent5">
                    <a:lumMod val="60000"/>
                    <a:lumOff val="40000"/>
                  </a:schemeClr>
                </a:solidFill>
              </a:rPr>
              <a:t> properties </a:t>
            </a:r>
            <a:r>
              <a:rPr lang="en-US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mtClean="0"/>
              <a:t>but </a:t>
            </a:r>
            <a:r>
              <a:rPr lang="en-US"/>
              <a:t>no behavior</a:t>
            </a:r>
          </a:p>
          <a:p>
            <a:endParaRPr lang="en-US" smtClean="0"/>
          </a:p>
          <a:p>
            <a:r>
              <a:rPr lang="en-US" smtClean="0"/>
              <a:t>Entities </a:t>
            </a:r>
            <a:r>
              <a:rPr lang="en-US"/>
              <a:t>can have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relationships</a:t>
            </a:r>
            <a:r>
              <a:rPr lang="en-US" smtClean="0"/>
              <a:t> </a:t>
            </a:r>
            <a:r>
              <a:rPr lang="en-US"/>
              <a:t>with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other entities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5561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Entity Framework’s Entities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2436834"/>
            <a:ext cx="8683625" cy="309875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531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Entity Framework Backend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The model doesn't have any knowledge of the data storage</a:t>
            </a:r>
          </a:p>
          <a:p>
            <a:r>
              <a:rPr lang="en-US"/>
              <a:t>The backend data storage has no impact on your model or your code</a:t>
            </a:r>
          </a:p>
          <a:p>
            <a:r>
              <a:rPr lang="en-US"/>
              <a:t>Uses a provider model to interact with the data storage</a:t>
            </a:r>
          </a:p>
          <a:p>
            <a:r>
              <a:rPr lang="en-US"/>
              <a:t>Available providers:</a:t>
            </a:r>
          </a:p>
          <a:p>
            <a:pPr lvl="1"/>
            <a:r>
              <a:rPr lang="en-US"/>
              <a:t>SQL Server</a:t>
            </a:r>
          </a:p>
          <a:p>
            <a:pPr lvl="1"/>
            <a:r>
              <a:rPr lang="en-US"/>
              <a:t>Oracle</a:t>
            </a:r>
          </a:p>
          <a:p>
            <a:pPr lvl="1"/>
            <a:r>
              <a:rPr lang="en-US"/>
              <a:t>MySQL</a:t>
            </a:r>
          </a:p>
          <a:p>
            <a:pPr lvl="1"/>
            <a:r>
              <a:rPr lang="en-US"/>
              <a:t>Many </a:t>
            </a:r>
            <a:r>
              <a:rPr lang="en-US" smtClean="0"/>
              <a:t>more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ADO Entity Framework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B118-324C-444F-B8B1-B3468781E7CB}" type="slidenum">
              <a:rPr lang="fr-BE" smtClean="0"/>
              <a:t>9</a:t>
            </a:fld>
            <a:endParaRPr lang="fr-BE"/>
          </a:p>
        </p:txBody>
      </p:sp>
      <p:sp>
        <p:nvSpPr>
          <p:cNvPr id="6" name="TextBox 5">
            <a:hlinkClick r:id="rId2"/>
          </p:cNvPr>
          <p:cNvSpPr txBox="1"/>
          <p:nvPr/>
        </p:nvSpPr>
        <p:spPr>
          <a:xfrm>
            <a:off x="3779912" y="6093296"/>
            <a:ext cx="5126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/>
              <a:t>http://msdn.microsoft.com/en-us/data/dd363565.aspx</a:t>
            </a:r>
          </a:p>
        </p:txBody>
      </p:sp>
    </p:spTree>
    <p:extLst>
      <p:ext uri="{BB962C8B-B14F-4D97-AF65-F5344CB8AC3E}">
        <p14:creationId xmlns:p14="http://schemas.microsoft.com/office/powerpoint/2010/main" val="104541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-Whit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Training-White</Template>
  <TotalTime>716</TotalTime>
  <Words>1212</Words>
  <Application>Microsoft Office PowerPoint</Application>
  <PresentationFormat>On-screen Show (4:3)</PresentationFormat>
  <Paragraphs>374</Paragraphs>
  <Slides>34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Training-White</vt:lpstr>
      <vt:lpstr>Introduction to ADO Entity Framework</vt:lpstr>
      <vt:lpstr>Agenda</vt:lpstr>
      <vt:lpstr>The story so far…</vt:lpstr>
      <vt:lpstr>Solution - Entity Framework</vt:lpstr>
      <vt:lpstr>Programming Against a Model</vt:lpstr>
      <vt:lpstr>DEMO</vt:lpstr>
      <vt:lpstr>The Entity in "Entity Framework“</vt:lpstr>
      <vt:lpstr>Entity Framework’s Entities</vt:lpstr>
      <vt:lpstr>Entity Framework Backend</vt:lpstr>
      <vt:lpstr>Agenda</vt:lpstr>
      <vt:lpstr>The EDM Within the EF</vt:lpstr>
      <vt:lpstr>The EDM in the Designer Window</vt:lpstr>
      <vt:lpstr>Exploring the Model's XML</vt:lpstr>
      <vt:lpstr>Exploring the Model's XML</vt:lpstr>
      <vt:lpstr>Code Generation – from EDM to Classes</vt:lpstr>
      <vt:lpstr>Agenda</vt:lpstr>
      <vt:lpstr>Querying the Model</vt:lpstr>
      <vt:lpstr>Querying the Model</vt:lpstr>
      <vt:lpstr>Query Options</vt:lpstr>
      <vt:lpstr>LINQ to Entities Queries</vt:lpstr>
      <vt:lpstr>Entity SQL Queries</vt:lpstr>
      <vt:lpstr>Entity Client Queries</vt:lpstr>
      <vt:lpstr>Pros and Cons</vt:lpstr>
      <vt:lpstr>Deciding which Query Method to Use</vt:lpstr>
      <vt:lpstr>ObjectContext</vt:lpstr>
      <vt:lpstr>The SaveChanges Method</vt:lpstr>
      <vt:lpstr>Adding New Entities</vt:lpstr>
      <vt:lpstr>Adding New Entities</vt:lpstr>
      <vt:lpstr>Deleting Entities</vt:lpstr>
      <vt:lpstr>Customizing EDM</vt:lpstr>
      <vt:lpstr>Agenda</vt:lpstr>
      <vt:lpstr>Summary</vt:lpstr>
      <vt:lpstr>Resources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Title</dc:title>
  <dc:creator>Voituron Denis</dc:creator>
  <cp:lastModifiedBy>Voituron Denis</cp:lastModifiedBy>
  <cp:revision>68</cp:revision>
  <dcterms:created xsi:type="dcterms:W3CDTF">2011-10-31T11:27:50Z</dcterms:created>
  <dcterms:modified xsi:type="dcterms:W3CDTF">2011-11-06T21:13:46Z</dcterms:modified>
</cp:coreProperties>
</file>